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8"/>
  </p:notesMasterIdLst>
  <p:sldIdLst>
    <p:sldId id="256" r:id="rId2"/>
    <p:sldId id="257" r:id="rId3"/>
    <p:sldId id="258" r:id="rId4"/>
    <p:sldId id="260" r:id="rId5"/>
    <p:sldId id="327" r:id="rId6"/>
    <p:sldId id="306" r:id="rId7"/>
    <p:sldId id="262" r:id="rId8"/>
    <p:sldId id="307" r:id="rId9"/>
    <p:sldId id="309" r:id="rId10"/>
    <p:sldId id="310" r:id="rId11"/>
    <p:sldId id="311" r:id="rId12"/>
    <p:sldId id="312" r:id="rId13"/>
    <p:sldId id="313" r:id="rId14"/>
    <p:sldId id="315" r:id="rId15"/>
    <p:sldId id="319" r:id="rId16"/>
    <p:sldId id="318" r:id="rId17"/>
    <p:sldId id="320" r:id="rId18"/>
    <p:sldId id="322" r:id="rId19"/>
    <p:sldId id="323" r:id="rId20"/>
    <p:sldId id="314" r:id="rId21"/>
    <p:sldId id="324" r:id="rId22"/>
    <p:sldId id="325" r:id="rId23"/>
    <p:sldId id="326" r:id="rId24"/>
    <p:sldId id="345" r:id="rId25"/>
    <p:sldId id="328" r:id="rId26"/>
    <p:sldId id="281" r:id="rId27"/>
    <p:sldId id="331" r:id="rId28"/>
    <p:sldId id="330" r:id="rId29"/>
    <p:sldId id="332" r:id="rId30"/>
    <p:sldId id="333" r:id="rId31"/>
    <p:sldId id="334" r:id="rId32"/>
    <p:sldId id="335" r:id="rId33"/>
    <p:sldId id="336" r:id="rId34"/>
    <p:sldId id="337" r:id="rId35"/>
    <p:sldId id="338" r:id="rId36"/>
    <p:sldId id="339" r:id="rId37"/>
    <p:sldId id="340" r:id="rId38"/>
    <p:sldId id="341" r:id="rId39"/>
    <p:sldId id="346" r:id="rId40"/>
    <p:sldId id="347" r:id="rId41"/>
    <p:sldId id="348" r:id="rId42"/>
    <p:sldId id="349" r:id="rId43"/>
    <p:sldId id="350" r:id="rId44"/>
    <p:sldId id="351" r:id="rId45"/>
    <p:sldId id="286" r:id="rId46"/>
    <p:sldId id="329" r:id="rId47"/>
  </p:sldIdLst>
  <p:sldSz cx="9144000" cy="5143500" type="screen16x9"/>
  <p:notesSz cx="6858000" cy="9144000"/>
  <p:embeddedFontLst>
    <p:embeddedFont>
      <p:font typeface="Andalus" pitchFamily="18" charset="-78"/>
      <p:regular r:id="rId49"/>
    </p:embeddedFont>
    <p:embeddedFont>
      <p:font typeface="Albert Sans" charset="0"/>
      <p:regular r:id="rId50"/>
      <p:bold r:id="rId51"/>
      <p:italic r:id="rId52"/>
      <p:boldItalic r:id="rId53"/>
    </p:embeddedFont>
    <p:embeddedFont>
      <p:font typeface="Fascinate Inline" charset="0"/>
      <p:regular r:id="rId54"/>
    </p:embeddedFont>
    <p:embeddedFont>
      <p:font typeface="Barlow" charset="0"/>
      <p:regular r:id="rId55"/>
      <p:bold r:id="rId56"/>
      <p:italic r:id="rId57"/>
      <p:boldItalic r:id="rId58"/>
    </p:embeddedFont>
    <p:embeddedFont>
      <p:font typeface="Aldhabi" pitchFamily="2" charset="-78"/>
      <p:regular r:id="rId59"/>
    </p:embeddedFont>
    <p:embeddedFont>
      <p:font typeface="Aparajita" charset="0"/>
      <p:regular r:id="rId60"/>
      <p:bold r:id="rId61"/>
      <p:italic r:id="rId62"/>
      <p:boldItalic r:id="rId63"/>
    </p:embeddedFont>
    <p:embeddedFont>
      <p:font typeface="Forte" pitchFamily="66" charset="0"/>
      <p:regular r:id="rId64"/>
    </p:embeddedFont>
    <p:embeddedFont>
      <p:font typeface="Verdana"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0EF8442-5B88-4E8D-98FB-8AAED22FAD2B}">
  <a:tblStyle styleId="{00EF8442-5B88-4E8D-98FB-8AAED22FAD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snapToGrid="0">
      <p:cViewPr>
        <p:scale>
          <a:sx n="78" d="100"/>
          <a:sy n="78" d="100"/>
        </p:scale>
        <p:origin x="-1152" y="-2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842448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632916c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0632916c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cff25f75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cff25f75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1c2217c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b1c2217c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b1c2217c3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b1c2217c3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06a8070fc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06a8070fc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3a465dc492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3a465dc492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f419df9006_0_6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f419df9006_0_6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26024"/>
          <a:stretch/>
        </p:blipFill>
        <p:spPr>
          <a:xfrm>
            <a:off x="6569325" y="-36475"/>
            <a:ext cx="2351027" cy="1990302"/>
          </a:xfrm>
          <a:prstGeom prst="rect">
            <a:avLst/>
          </a:prstGeom>
          <a:noFill/>
          <a:ln>
            <a:noFill/>
          </a:ln>
        </p:spPr>
      </p:pic>
      <p:sp>
        <p:nvSpPr>
          <p:cNvPr id="10" name="Google Shape;10;p2"/>
          <p:cNvSpPr/>
          <p:nvPr/>
        </p:nvSpPr>
        <p:spPr>
          <a:xfrm>
            <a:off x="7816375" y="1254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Google Shape;11;p2"/>
          <p:cNvPicPr preferRelativeResize="0"/>
          <p:nvPr/>
        </p:nvPicPr>
        <p:blipFill rotWithShape="1">
          <a:blip r:embed="rId2">
            <a:alphaModFix/>
          </a:blip>
          <a:srcRect l="-2684" t="19075" r="51068" b="18114"/>
          <a:stretch/>
        </p:blipFill>
        <p:spPr>
          <a:xfrm rot="10800000">
            <a:off x="16775" y="3153198"/>
            <a:ext cx="1429250" cy="1990302"/>
          </a:xfrm>
          <a:prstGeom prst="rect">
            <a:avLst/>
          </a:prstGeom>
          <a:noFill/>
          <a:ln>
            <a:noFill/>
          </a:ln>
        </p:spPr>
      </p:pic>
      <p:pic>
        <p:nvPicPr>
          <p:cNvPr id="12" name="Google Shape;12;p2"/>
          <p:cNvPicPr preferRelativeResize="0"/>
          <p:nvPr/>
        </p:nvPicPr>
        <p:blipFill rotWithShape="1">
          <a:blip r:embed="rId2">
            <a:alphaModFix/>
          </a:blip>
          <a:srcRect l="54660" t="11636" r="117" b="8"/>
          <a:stretch/>
        </p:blipFill>
        <p:spPr>
          <a:xfrm>
            <a:off x="-337975" y="672500"/>
            <a:ext cx="1252189" cy="2799744"/>
          </a:xfrm>
          <a:prstGeom prst="rect">
            <a:avLst/>
          </a:prstGeom>
          <a:noFill/>
          <a:ln>
            <a:noFill/>
          </a:ln>
        </p:spPr>
      </p:pic>
      <p:sp>
        <p:nvSpPr>
          <p:cNvPr id="13" name="Google Shape;13;p2"/>
          <p:cNvSpPr/>
          <p:nvPr/>
        </p:nvSpPr>
        <p:spPr>
          <a:xfrm>
            <a:off x="6732025" y="384475"/>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8208275" y="1201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379400" y="4151300"/>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196550" y="2768975"/>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110450" y="1592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txBox="1">
            <a:spLocks noGrp="1"/>
          </p:cNvSpPr>
          <p:nvPr>
            <p:ph type="ctrTitle"/>
          </p:nvPr>
        </p:nvSpPr>
        <p:spPr>
          <a:xfrm>
            <a:off x="1405800" y="1394787"/>
            <a:ext cx="6332400" cy="18903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SzPts val="5200"/>
              <a:buFont typeface="Fascinate Inline"/>
              <a:buNone/>
              <a:defRPr sz="5500"/>
            </a:lvl1pPr>
            <a:lvl2pPr lvl="1" algn="ctr">
              <a:spcBef>
                <a:spcPts val="0"/>
              </a:spcBef>
              <a:spcAft>
                <a:spcPts val="0"/>
              </a:spcAft>
              <a:buSzPts val="5200"/>
              <a:buFont typeface="Fascinate Inline"/>
              <a:buNone/>
              <a:defRPr sz="5200">
                <a:latin typeface="Fascinate Inline"/>
                <a:ea typeface="Fascinate Inline"/>
                <a:cs typeface="Fascinate Inline"/>
                <a:sym typeface="Fascinate Inline"/>
              </a:defRPr>
            </a:lvl2pPr>
            <a:lvl3pPr lvl="2" algn="ctr">
              <a:spcBef>
                <a:spcPts val="0"/>
              </a:spcBef>
              <a:spcAft>
                <a:spcPts val="0"/>
              </a:spcAft>
              <a:buSzPts val="5200"/>
              <a:buFont typeface="Fascinate Inline"/>
              <a:buNone/>
              <a:defRPr sz="5200">
                <a:latin typeface="Fascinate Inline"/>
                <a:ea typeface="Fascinate Inline"/>
                <a:cs typeface="Fascinate Inline"/>
                <a:sym typeface="Fascinate Inline"/>
              </a:defRPr>
            </a:lvl3pPr>
            <a:lvl4pPr lvl="3" algn="ctr">
              <a:spcBef>
                <a:spcPts val="0"/>
              </a:spcBef>
              <a:spcAft>
                <a:spcPts val="0"/>
              </a:spcAft>
              <a:buSzPts val="5200"/>
              <a:buFont typeface="Fascinate Inline"/>
              <a:buNone/>
              <a:defRPr sz="5200">
                <a:latin typeface="Fascinate Inline"/>
                <a:ea typeface="Fascinate Inline"/>
                <a:cs typeface="Fascinate Inline"/>
                <a:sym typeface="Fascinate Inline"/>
              </a:defRPr>
            </a:lvl4pPr>
            <a:lvl5pPr lvl="4" algn="ctr">
              <a:spcBef>
                <a:spcPts val="0"/>
              </a:spcBef>
              <a:spcAft>
                <a:spcPts val="0"/>
              </a:spcAft>
              <a:buSzPts val="5200"/>
              <a:buFont typeface="Fascinate Inline"/>
              <a:buNone/>
              <a:defRPr sz="5200">
                <a:latin typeface="Fascinate Inline"/>
                <a:ea typeface="Fascinate Inline"/>
                <a:cs typeface="Fascinate Inline"/>
                <a:sym typeface="Fascinate Inline"/>
              </a:defRPr>
            </a:lvl5pPr>
            <a:lvl6pPr lvl="5" algn="ctr">
              <a:spcBef>
                <a:spcPts val="0"/>
              </a:spcBef>
              <a:spcAft>
                <a:spcPts val="0"/>
              </a:spcAft>
              <a:buSzPts val="5200"/>
              <a:buFont typeface="Fascinate Inline"/>
              <a:buNone/>
              <a:defRPr sz="5200">
                <a:latin typeface="Fascinate Inline"/>
                <a:ea typeface="Fascinate Inline"/>
                <a:cs typeface="Fascinate Inline"/>
                <a:sym typeface="Fascinate Inline"/>
              </a:defRPr>
            </a:lvl6pPr>
            <a:lvl7pPr lvl="6" algn="ctr">
              <a:spcBef>
                <a:spcPts val="0"/>
              </a:spcBef>
              <a:spcAft>
                <a:spcPts val="0"/>
              </a:spcAft>
              <a:buSzPts val="5200"/>
              <a:buFont typeface="Fascinate Inline"/>
              <a:buNone/>
              <a:defRPr sz="5200">
                <a:latin typeface="Fascinate Inline"/>
                <a:ea typeface="Fascinate Inline"/>
                <a:cs typeface="Fascinate Inline"/>
                <a:sym typeface="Fascinate Inline"/>
              </a:defRPr>
            </a:lvl7pPr>
            <a:lvl8pPr lvl="7" algn="ctr">
              <a:spcBef>
                <a:spcPts val="0"/>
              </a:spcBef>
              <a:spcAft>
                <a:spcPts val="0"/>
              </a:spcAft>
              <a:buSzPts val="5200"/>
              <a:buFont typeface="Fascinate Inline"/>
              <a:buNone/>
              <a:defRPr sz="5200">
                <a:latin typeface="Fascinate Inline"/>
                <a:ea typeface="Fascinate Inline"/>
                <a:cs typeface="Fascinate Inline"/>
                <a:sym typeface="Fascinate Inline"/>
              </a:defRPr>
            </a:lvl8pPr>
            <a:lvl9pPr lvl="8" algn="ctr">
              <a:spcBef>
                <a:spcPts val="0"/>
              </a:spcBef>
              <a:spcAft>
                <a:spcPts val="0"/>
              </a:spcAft>
              <a:buSzPts val="5200"/>
              <a:buFont typeface="Fascinate Inline"/>
              <a:buNone/>
              <a:defRPr sz="5200">
                <a:latin typeface="Fascinate Inline"/>
                <a:ea typeface="Fascinate Inline"/>
                <a:cs typeface="Fascinate Inline"/>
                <a:sym typeface="Fascinate Inline"/>
              </a:defRPr>
            </a:lvl9pPr>
          </a:lstStyle>
          <a:p>
            <a:endParaRPr/>
          </a:p>
        </p:txBody>
      </p:sp>
      <p:sp>
        <p:nvSpPr>
          <p:cNvPr id="19" name="Google Shape;19;p2"/>
          <p:cNvSpPr txBox="1">
            <a:spLocks noGrp="1"/>
          </p:cNvSpPr>
          <p:nvPr>
            <p:ph type="subTitle" idx="1"/>
          </p:nvPr>
        </p:nvSpPr>
        <p:spPr>
          <a:xfrm>
            <a:off x="1405800" y="3361113"/>
            <a:ext cx="4619700" cy="3876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20" name="Google Shape;20;p2"/>
          <p:cNvGrpSpPr/>
          <p:nvPr/>
        </p:nvGrpSpPr>
        <p:grpSpPr>
          <a:xfrm>
            <a:off x="5850300" y="1442571"/>
            <a:ext cx="5617951" cy="5479398"/>
            <a:chOff x="5850300" y="1203177"/>
            <a:chExt cx="5617951" cy="5479398"/>
          </a:xfrm>
        </p:grpSpPr>
        <p:pic>
          <p:nvPicPr>
            <p:cNvPr id="21" name="Google Shape;21;p2"/>
            <p:cNvPicPr preferRelativeResize="0"/>
            <p:nvPr/>
          </p:nvPicPr>
          <p:blipFill rotWithShape="1">
            <a:blip r:embed="rId3">
              <a:alphaModFix/>
            </a:blip>
            <a:srcRect t="-1832" r="537"/>
            <a:stretch/>
          </p:blipFill>
          <p:spPr>
            <a:xfrm rot="10800000" flipH="1">
              <a:off x="5850300" y="1203177"/>
              <a:ext cx="5617951" cy="5479398"/>
            </a:xfrm>
            <a:prstGeom prst="rect">
              <a:avLst/>
            </a:prstGeom>
            <a:noFill/>
            <a:ln>
              <a:noFill/>
            </a:ln>
          </p:spPr>
        </p:pic>
        <p:sp>
          <p:nvSpPr>
            <p:cNvPr id="22" name="Google Shape;22;p2"/>
            <p:cNvSpPr/>
            <p:nvPr/>
          </p:nvSpPr>
          <p:spPr>
            <a:xfrm>
              <a:off x="6979525" y="31431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7938850" y="350242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6269725" y="43764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262"/>
        <p:cNvGrpSpPr/>
        <p:nvPr/>
      </p:nvGrpSpPr>
      <p:grpSpPr>
        <a:xfrm>
          <a:off x="0" y="0"/>
          <a:ext cx="0" cy="0"/>
          <a:chOff x="0" y="0"/>
          <a:chExt cx="0" cy="0"/>
        </a:xfrm>
      </p:grpSpPr>
      <p:pic>
        <p:nvPicPr>
          <p:cNvPr id="263" name="Google Shape;263;p20"/>
          <p:cNvPicPr preferRelativeResize="0"/>
          <p:nvPr/>
        </p:nvPicPr>
        <p:blipFill rotWithShape="1">
          <a:blip r:embed="rId2">
            <a:alphaModFix/>
          </a:blip>
          <a:srcRect l="-2394" t="1372" r="-2636" b="-3050"/>
          <a:stretch/>
        </p:blipFill>
        <p:spPr>
          <a:xfrm rot="10800000" flipH="1">
            <a:off x="7029750" y="3153676"/>
            <a:ext cx="3009902" cy="3334349"/>
          </a:xfrm>
          <a:prstGeom prst="rect">
            <a:avLst/>
          </a:prstGeom>
          <a:noFill/>
          <a:ln>
            <a:noFill/>
          </a:ln>
        </p:spPr>
      </p:pic>
      <p:pic>
        <p:nvPicPr>
          <p:cNvPr id="264" name="Google Shape;264;p20"/>
          <p:cNvPicPr preferRelativeResize="0"/>
          <p:nvPr/>
        </p:nvPicPr>
        <p:blipFill rotWithShape="1">
          <a:blip r:embed="rId2">
            <a:alphaModFix/>
          </a:blip>
          <a:srcRect l="1578" t="11649" r="-5420" b="26"/>
          <a:stretch/>
        </p:blipFill>
        <p:spPr>
          <a:xfrm rot="5400000" flipH="1">
            <a:off x="-723825" y="3993825"/>
            <a:ext cx="2875427" cy="2798773"/>
          </a:xfrm>
          <a:prstGeom prst="rect">
            <a:avLst/>
          </a:prstGeom>
          <a:noFill/>
          <a:ln>
            <a:noFill/>
          </a:ln>
        </p:spPr>
      </p:pic>
      <p:pic>
        <p:nvPicPr>
          <p:cNvPr id="265" name="Google Shape;265;p20"/>
          <p:cNvPicPr preferRelativeResize="0"/>
          <p:nvPr/>
        </p:nvPicPr>
        <p:blipFill rotWithShape="1">
          <a:blip r:embed="rId2">
            <a:alphaModFix/>
          </a:blip>
          <a:srcRect l="59179" t="16375" r="211" b="20128"/>
          <a:stretch/>
        </p:blipFill>
        <p:spPr>
          <a:xfrm rot="-5400000" flipH="1">
            <a:off x="7818438" y="-856393"/>
            <a:ext cx="1291499" cy="2311024"/>
          </a:xfrm>
          <a:prstGeom prst="rect">
            <a:avLst/>
          </a:prstGeom>
          <a:noFill/>
          <a:ln>
            <a:noFill/>
          </a:ln>
        </p:spPr>
      </p:pic>
      <p:sp>
        <p:nvSpPr>
          <p:cNvPr id="266" name="Google Shape;266;p20"/>
          <p:cNvSpPr txBox="1">
            <a:spLocks noGrp="1"/>
          </p:cNvSpPr>
          <p:nvPr>
            <p:ph type="title"/>
          </p:nvPr>
        </p:nvSpPr>
        <p:spPr>
          <a:xfrm>
            <a:off x="713232" y="409500"/>
            <a:ext cx="7717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7" name="Google Shape;267;p20"/>
          <p:cNvSpPr/>
          <p:nvPr/>
        </p:nvSpPr>
        <p:spPr>
          <a:xfrm rot="-5400000">
            <a:off x="597494" y="43189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0"/>
          <p:cNvSpPr/>
          <p:nvPr/>
        </p:nvSpPr>
        <p:spPr>
          <a:xfrm rot="-5400000">
            <a:off x="8233944" y="898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0"/>
          <p:cNvSpPr/>
          <p:nvPr/>
        </p:nvSpPr>
        <p:spPr>
          <a:xfrm rot="-5400000">
            <a:off x="7727694" y="435708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0"/>
          <p:cNvSpPr/>
          <p:nvPr/>
        </p:nvSpPr>
        <p:spPr>
          <a:xfrm rot="-5400000">
            <a:off x="8506919" y="3499831"/>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10_1">
    <p:spTree>
      <p:nvGrpSpPr>
        <p:cNvPr id="1" name="Shape 271"/>
        <p:cNvGrpSpPr/>
        <p:nvPr/>
      </p:nvGrpSpPr>
      <p:grpSpPr>
        <a:xfrm>
          <a:off x="0" y="0"/>
          <a:ext cx="0" cy="0"/>
          <a:chOff x="0" y="0"/>
          <a:chExt cx="0" cy="0"/>
        </a:xfrm>
      </p:grpSpPr>
      <p:pic>
        <p:nvPicPr>
          <p:cNvPr id="272" name="Google Shape;272;p21"/>
          <p:cNvPicPr preferRelativeResize="0"/>
          <p:nvPr/>
        </p:nvPicPr>
        <p:blipFill rotWithShape="1">
          <a:blip r:embed="rId2">
            <a:alphaModFix/>
          </a:blip>
          <a:srcRect l="43078" t="16051"/>
          <a:stretch/>
        </p:blipFill>
        <p:spPr>
          <a:xfrm>
            <a:off x="-403658" y="289136"/>
            <a:ext cx="1338224" cy="2258652"/>
          </a:xfrm>
          <a:prstGeom prst="rect">
            <a:avLst/>
          </a:prstGeom>
          <a:noFill/>
          <a:ln>
            <a:noFill/>
          </a:ln>
        </p:spPr>
      </p:pic>
      <p:sp>
        <p:nvSpPr>
          <p:cNvPr id="273" name="Google Shape;273;p21"/>
          <p:cNvSpPr/>
          <p:nvPr/>
        </p:nvSpPr>
        <p:spPr>
          <a:xfrm>
            <a:off x="-169403" y="71934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1"/>
          <p:cNvSpPr/>
          <p:nvPr/>
        </p:nvSpPr>
        <p:spPr>
          <a:xfrm>
            <a:off x="417797" y="1128773"/>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1"/>
          <p:cNvSpPr/>
          <p:nvPr/>
        </p:nvSpPr>
        <p:spPr>
          <a:xfrm>
            <a:off x="222497" y="1795123"/>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76" name="Google Shape;276;p21"/>
          <p:cNvPicPr preferRelativeResize="0"/>
          <p:nvPr/>
        </p:nvPicPr>
        <p:blipFill rotWithShape="1">
          <a:blip r:embed="rId3">
            <a:alphaModFix/>
          </a:blip>
          <a:srcRect l="39" t="279" b="9"/>
          <a:stretch/>
        </p:blipFill>
        <p:spPr>
          <a:xfrm rot="5400000">
            <a:off x="6421474" y="-3587274"/>
            <a:ext cx="4971402" cy="4724200"/>
          </a:xfrm>
          <a:prstGeom prst="rect">
            <a:avLst/>
          </a:prstGeom>
          <a:noFill/>
          <a:ln>
            <a:noFill/>
          </a:ln>
        </p:spPr>
      </p:pic>
      <p:sp>
        <p:nvSpPr>
          <p:cNvPr id="277" name="Google Shape;277;p21"/>
          <p:cNvSpPr/>
          <p:nvPr/>
        </p:nvSpPr>
        <p:spPr>
          <a:xfrm rot="5400000" flipH="1">
            <a:off x="8555481" y="-326004"/>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1"/>
          <p:cNvSpPr/>
          <p:nvPr/>
        </p:nvSpPr>
        <p:spPr>
          <a:xfrm rot="5400000" flipH="1">
            <a:off x="8424717" y="313500"/>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79" name="Google Shape;279;p21"/>
          <p:cNvPicPr preferRelativeResize="0"/>
          <p:nvPr/>
        </p:nvPicPr>
        <p:blipFill rotWithShape="1">
          <a:blip r:embed="rId2">
            <a:alphaModFix/>
          </a:blip>
          <a:srcRect l="-2684" t="19075" r="51068" b="18114"/>
          <a:stretch/>
        </p:blipFill>
        <p:spPr>
          <a:xfrm rot="10800000">
            <a:off x="-135625" y="3551761"/>
            <a:ext cx="1429250" cy="1990302"/>
          </a:xfrm>
          <a:prstGeom prst="rect">
            <a:avLst/>
          </a:prstGeom>
          <a:noFill/>
          <a:ln>
            <a:noFill/>
          </a:ln>
        </p:spPr>
      </p:pic>
      <p:sp>
        <p:nvSpPr>
          <p:cNvPr id="280" name="Google Shape;280;p21"/>
          <p:cNvSpPr/>
          <p:nvPr/>
        </p:nvSpPr>
        <p:spPr>
          <a:xfrm>
            <a:off x="227000" y="4549863"/>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81" name="Google Shape;281;p21"/>
          <p:cNvPicPr preferRelativeResize="0"/>
          <p:nvPr/>
        </p:nvPicPr>
        <p:blipFill rotWithShape="1">
          <a:blip r:embed="rId2">
            <a:alphaModFix/>
          </a:blip>
          <a:srcRect l="83" t="48589" r="7229" b="-11400"/>
          <a:stretch/>
        </p:blipFill>
        <p:spPr>
          <a:xfrm rot="5400000">
            <a:off x="7223549" y="2983115"/>
            <a:ext cx="2566500" cy="1990302"/>
          </a:xfrm>
          <a:prstGeom prst="rect">
            <a:avLst/>
          </a:prstGeom>
          <a:noFill/>
          <a:ln>
            <a:noFill/>
          </a:ln>
        </p:spPr>
      </p:pic>
      <p:sp>
        <p:nvSpPr>
          <p:cNvPr id="282" name="Google Shape;282;p21"/>
          <p:cNvSpPr/>
          <p:nvPr/>
        </p:nvSpPr>
        <p:spPr>
          <a:xfrm rot="-5400000">
            <a:off x="8498526" y="433673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1"/>
          <p:cNvSpPr txBox="1">
            <a:spLocks noGrp="1"/>
          </p:cNvSpPr>
          <p:nvPr>
            <p:ph type="subTitle" idx="1"/>
          </p:nvPr>
        </p:nvSpPr>
        <p:spPr>
          <a:xfrm>
            <a:off x="1381225" y="2568726"/>
            <a:ext cx="2946600" cy="171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4" name="Google Shape;284;p21"/>
          <p:cNvSpPr txBox="1">
            <a:spLocks noGrp="1"/>
          </p:cNvSpPr>
          <p:nvPr>
            <p:ph type="subTitle" idx="2"/>
          </p:nvPr>
        </p:nvSpPr>
        <p:spPr>
          <a:xfrm>
            <a:off x="4816175" y="2568726"/>
            <a:ext cx="2946600" cy="1712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2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5" name="Google Shape;285;p21"/>
          <p:cNvSpPr txBox="1">
            <a:spLocks noGrp="1"/>
          </p:cNvSpPr>
          <p:nvPr>
            <p:ph type="subTitle" idx="3"/>
          </p:nvPr>
        </p:nvSpPr>
        <p:spPr>
          <a:xfrm>
            <a:off x="4816025" y="2113853"/>
            <a:ext cx="2946900" cy="51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6" name="Google Shape;286;p21"/>
          <p:cNvSpPr txBox="1">
            <a:spLocks noGrp="1"/>
          </p:cNvSpPr>
          <p:nvPr>
            <p:ph type="subTitle" idx="4"/>
          </p:nvPr>
        </p:nvSpPr>
        <p:spPr>
          <a:xfrm>
            <a:off x="1381075" y="2113853"/>
            <a:ext cx="2946900" cy="511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7" name="Google Shape;287;p21"/>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rtl="0">
              <a:lnSpc>
                <a:spcPct val="115000"/>
              </a:lnSpc>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_1">
    <p:spTree>
      <p:nvGrpSpPr>
        <p:cNvPr id="1" name="Shape 404"/>
        <p:cNvGrpSpPr/>
        <p:nvPr/>
      </p:nvGrpSpPr>
      <p:grpSpPr>
        <a:xfrm>
          <a:off x="0" y="0"/>
          <a:ext cx="0" cy="0"/>
          <a:chOff x="0" y="0"/>
          <a:chExt cx="0" cy="0"/>
        </a:xfrm>
      </p:grpSpPr>
      <p:pic>
        <p:nvPicPr>
          <p:cNvPr id="405" name="Google Shape;405;p28"/>
          <p:cNvPicPr preferRelativeResize="0"/>
          <p:nvPr/>
        </p:nvPicPr>
        <p:blipFill rotWithShape="1">
          <a:blip r:embed="rId2">
            <a:alphaModFix/>
          </a:blip>
          <a:srcRect l="54660" t="21775" r="117" b="7"/>
          <a:stretch/>
        </p:blipFill>
        <p:spPr>
          <a:xfrm rot="5400000">
            <a:off x="7320350" y="-613174"/>
            <a:ext cx="1252201" cy="2478549"/>
          </a:xfrm>
          <a:prstGeom prst="rect">
            <a:avLst/>
          </a:prstGeom>
          <a:noFill/>
          <a:ln>
            <a:noFill/>
          </a:ln>
        </p:spPr>
      </p:pic>
      <p:sp>
        <p:nvSpPr>
          <p:cNvPr id="406" name="Google Shape;406;p28"/>
          <p:cNvSpPr/>
          <p:nvPr/>
        </p:nvSpPr>
        <p:spPr>
          <a:xfrm rot="5400000">
            <a:off x="8116042" y="448427"/>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07" name="Google Shape;407;p28"/>
          <p:cNvPicPr preferRelativeResize="0"/>
          <p:nvPr/>
        </p:nvPicPr>
        <p:blipFill rotWithShape="1">
          <a:blip r:embed="rId2">
            <a:alphaModFix/>
          </a:blip>
          <a:srcRect l="-813" t="35367" r="-823" b="-11085"/>
          <a:stretch/>
        </p:blipFill>
        <p:spPr>
          <a:xfrm rot="-5400000" flipH="1">
            <a:off x="-172148" y="3004248"/>
            <a:ext cx="2334573" cy="1990302"/>
          </a:xfrm>
          <a:prstGeom prst="rect">
            <a:avLst/>
          </a:prstGeom>
          <a:noFill/>
          <a:ln>
            <a:noFill/>
          </a:ln>
        </p:spPr>
      </p:pic>
      <p:sp>
        <p:nvSpPr>
          <p:cNvPr id="408" name="Google Shape;408;p28"/>
          <p:cNvSpPr/>
          <p:nvPr/>
        </p:nvSpPr>
        <p:spPr>
          <a:xfrm>
            <a:off x="0" y="31905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28"/>
          <p:cNvSpPr/>
          <p:nvPr/>
        </p:nvSpPr>
        <p:spPr>
          <a:xfrm>
            <a:off x="522925" y="41103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28"/>
          <p:cNvSpPr/>
          <p:nvPr/>
        </p:nvSpPr>
        <p:spPr>
          <a:xfrm>
            <a:off x="7555675" y="715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5_1_1">
    <p:spTree>
      <p:nvGrpSpPr>
        <p:cNvPr id="1" name="Shape 411"/>
        <p:cNvGrpSpPr/>
        <p:nvPr/>
      </p:nvGrpSpPr>
      <p:grpSpPr>
        <a:xfrm>
          <a:off x="0" y="0"/>
          <a:ext cx="0" cy="0"/>
          <a:chOff x="0" y="0"/>
          <a:chExt cx="0" cy="0"/>
        </a:xfrm>
      </p:grpSpPr>
      <p:pic>
        <p:nvPicPr>
          <p:cNvPr id="412" name="Google Shape;412;p29"/>
          <p:cNvPicPr preferRelativeResize="0"/>
          <p:nvPr/>
        </p:nvPicPr>
        <p:blipFill rotWithShape="1">
          <a:blip r:embed="rId2">
            <a:alphaModFix/>
          </a:blip>
          <a:srcRect l="43078" t="16051"/>
          <a:stretch/>
        </p:blipFill>
        <p:spPr>
          <a:xfrm rot="10800000" flipH="1">
            <a:off x="13364" y="2884848"/>
            <a:ext cx="1338224" cy="2258652"/>
          </a:xfrm>
          <a:prstGeom prst="rect">
            <a:avLst/>
          </a:prstGeom>
          <a:noFill/>
          <a:ln>
            <a:noFill/>
          </a:ln>
        </p:spPr>
      </p:pic>
      <p:sp>
        <p:nvSpPr>
          <p:cNvPr id="413" name="Google Shape;413;p29"/>
          <p:cNvSpPr/>
          <p:nvPr/>
        </p:nvSpPr>
        <p:spPr>
          <a:xfrm rot="10800000" flipH="1">
            <a:off x="247618"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29"/>
          <p:cNvSpPr/>
          <p:nvPr/>
        </p:nvSpPr>
        <p:spPr>
          <a:xfrm rot="10800000" flipH="1">
            <a:off x="834818"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29"/>
          <p:cNvSpPr/>
          <p:nvPr/>
        </p:nvSpPr>
        <p:spPr>
          <a:xfrm rot="10800000" flipH="1">
            <a:off x="639518"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16" name="Google Shape;416;p29"/>
          <p:cNvPicPr preferRelativeResize="0"/>
          <p:nvPr/>
        </p:nvPicPr>
        <p:blipFill rotWithShape="1">
          <a:blip r:embed="rId3">
            <a:alphaModFix/>
          </a:blip>
          <a:srcRect t="-190" r="-431" b="-40"/>
          <a:stretch/>
        </p:blipFill>
        <p:spPr>
          <a:xfrm rot="10800000" flipH="1">
            <a:off x="7570775" y="974051"/>
            <a:ext cx="4994601" cy="4748549"/>
          </a:xfrm>
          <a:prstGeom prst="rect">
            <a:avLst/>
          </a:prstGeom>
          <a:noFill/>
          <a:ln>
            <a:noFill/>
          </a:ln>
        </p:spPr>
      </p:pic>
      <p:sp>
        <p:nvSpPr>
          <p:cNvPr id="417" name="Google Shape;417;p29"/>
          <p:cNvSpPr/>
          <p:nvPr/>
        </p:nvSpPr>
        <p:spPr>
          <a:xfrm>
            <a:off x="8565062"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29"/>
          <p:cNvSpPr/>
          <p:nvPr/>
        </p:nvSpPr>
        <p:spPr>
          <a:xfrm>
            <a:off x="8545048"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29"/>
          <p:cNvSpPr/>
          <p:nvPr/>
        </p:nvSpPr>
        <p:spPr>
          <a:xfrm>
            <a:off x="7835944"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20" name="Google Shape;420;p29"/>
          <p:cNvPicPr preferRelativeResize="0"/>
          <p:nvPr/>
        </p:nvPicPr>
        <p:blipFill rotWithShape="1">
          <a:blip r:embed="rId2">
            <a:alphaModFix/>
          </a:blip>
          <a:srcRect l="-2684" t="19075" r="51068" b="18114"/>
          <a:stretch/>
        </p:blipFill>
        <p:spPr>
          <a:xfrm flipH="1">
            <a:off x="-242254" y="-2"/>
            <a:ext cx="1429250" cy="1990302"/>
          </a:xfrm>
          <a:prstGeom prst="rect">
            <a:avLst/>
          </a:prstGeom>
          <a:noFill/>
          <a:ln>
            <a:noFill/>
          </a:ln>
        </p:spPr>
      </p:pic>
      <p:sp>
        <p:nvSpPr>
          <p:cNvPr id="421" name="Google Shape;421;p29"/>
          <p:cNvSpPr/>
          <p:nvPr/>
        </p:nvSpPr>
        <p:spPr>
          <a:xfrm rot="10800000" flipH="1">
            <a:off x="120371" y="390698"/>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body" idx="1"/>
          </p:nvPr>
        </p:nvSpPr>
        <p:spPr>
          <a:xfrm>
            <a:off x="980675" y="1058225"/>
            <a:ext cx="7108200" cy="3422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sz="1100"/>
            </a:lvl1pPr>
            <a:lvl2pPr marL="914400" lvl="1" indent="-355600" rtl="0">
              <a:lnSpc>
                <a:spcPct val="115000"/>
              </a:lnSpc>
              <a:spcBef>
                <a:spcPts val="0"/>
              </a:spcBef>
              <a:spcAft>
                <a:spcPts val="0"/>
              </a:spcAft>
              <a:buClr>
                <a:schemeClr val="dk1"/>
              </a:buClr>
              <a:buSzPts val="2000"/>
              <a:buFont typeface="Be Vietnam Pro"/>
              <a:buChar char="○"/>
              <a:defRPr/>
            </a:lvl2pPr>
            <a:lvl3pPr marL="1371600" lvl="2" indent="-355600" rtl="0">
              <a:lnSpc>
                <a:spcPct val="115000"/>
              </a:lnSpc>
              <a:spcBef>
                <a:spcPts val="0"/>
              </a:spcBef>
              <a:spcAft>
                <a:spcPts val="0"/>
              </a:spcAft>
              <a:buClr>
                <a:schemeClr val="dk1"/>
              </a:buClr>
              <a:buSzPts val="2000"/>
              <a:buFont typeface="Be Vietnam Pro"/>
              <a:buChar char="■"/>
              <a:defRPr/>
            </a:lvl3pPr>
            <a:lvl4pPr marL="1828800" lvl="3" indent="-355600" rtl="0">
              <a:lnSpc>
                <a:spcPct val="115000"/>
              </a:lnSpc>
              <a:spcBef>
                <a:spcPts val="0"/>
              </a:spcBef>
              <a:spcAft>
                <a:spcPts val="0"/>
              </a:spcAft>
              <a:buClr>
                <a:schemeClr val="dk1"/>
              </a:buClr>
              <a:buSzPts val="2000"/>
              <a:buFont typeface="Be Vietnam Pro"/>
              <a:buChar char="●"/>
              <a:defRPr/>
            </a:lvl4pPr>
            <a:lvl5pPr marL="2286000" lvl="4" indent="-355600" rtl="0">
              <a:lnSpc>
                <a:spcPct val="115000"/>
              </a:lnSpc>
              <a:spcBef>
                <a:spcPts val="0"/>
              </a:spcBef>
              <a:spcAft>
                <a:spcPts val="0"/>
              </a:spcAft>
              <a:buClr>
                <a:schemeClr val="dk1"/>
              </a:buClr>
              <a:buSzPts val="2000"/>
              <a:buFont typeface="Be Vietnam Pro"/>
              <a:buChar char="○"/>
              <a:defRPr/>
            </a:lvl5pPr>
            <a:lvl6pPr marL="2743200" lvl="5" indent="-355600" rtl="0">
              <a:lnSpc>
                <a:spcPct val="115000"/>
              </a:lnSpc>
              <a:spcBef>
                <a:spcPts val="0"/>
              </a:spcBef>
              <a:spcAft>
                <a:spcPts val="0"/>
              </a:spcAft>
              <a:buClr>
                <a:schemeClr val="dk1"/>
              </a:buClr>
              <a:buSzPts val="2000"/>
              <a:buFont typeface="Be Vietnam Pro"/>
              <a:buChar char="■"/>
              <a:defRPr/>
            </a:lvl6pPr>
            <a:lvl7pPr marL="3200400" lvl="6" indent="-355600" rtl="0">
              <a:lnSpc>
                <a:spcPct val="115000"/>
              </a:lnSpc>
              <a:spcBef>
                <a:spcPts val="0"/>
              </a:spcBef>
              <a:spcAft>
                <a:spcPts val="0"/>
              </a:spcAft>
              <a:buClr>
                <a:schemeClr val="dk1"/>
              </a:buClr>
              <a:buSzPts val="2000"/>
              <a:buFont typeface="Be Vietnam Pro"/>
              <a:buChar char="●"/>
              <a:defRPr/>
            </a:lvl7pPr>
            <a:lvl8pPr marL="3657600" lvl="7" indent="-355600" rtl="0">
              <a:lnSpc>
                <a:spcPct val="115000"/>
              </a:lnSpc>
              <a:spcBef>
                <a:spcPts val="0"/>
              </a:spcBef>
              <a:spcAft>
                <a:spcPts val="0"/>
              </a:spcAft>
              <a:buClr>
                <a:schemeClr val="dk1"/>
              </a:buClr>
              <a:buSzPts val="2000"/>
              <a:buFont typeface="Be Vietnam Pro"/>
              <a:buChar char="○"/>
              <a:defRPr/>
            </a:lvl8pPr>
            <a:lvl9pPr marL="4114800" lvl="8" indent="-355600" rtl="0">
              <a:lnSpc>
                <a:spcPct val="115000"/>
              </a:lnSpc>
              <a:spcBef>
                <a:spcPts val="0"/>
              </a:spcBef>
              <a:spcAft>
                <a:spcPts val="0"/>
              </a:spcAft>
              <a:buClr>
                <a:schemeClr val="dk1"/>
              </a:buClr>
              <a:buSzPts val="2000"/>
              <a:buFont typeface="Be Vietnam Pro"/>
              <a:buChar char="■"/>
              <a:defRPr/>
            </a:lvl9pPr>
          </a:lstStyle>
          <a:p>
            <a:endParaRPr/>
          </a:p>
        </p:txBody>
      </p:sp>
      <p:sp>
        <p:nvSpPr>
          <p:cNvPr id="38" name="Google Shape;38;p4"/>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9" name="Google Shape;39;p4"/>
          <p:cNvPicPr preferRelativeResize="0"/>
          <p:nvPr/>
        </p:nvPicPr>
        <p:blipFill rotWithShape="1">
          <a:blip r:embed="rId2">
            <a:alphaModFix/>
          </a:blip>
          <a:srcRect l="52778" t="19041"/>
          <a:stretch/>
        </p:blipFill>
        <p:spPr>
          <a:xfrm rot="-5400000">
            <a:off x="534062" y="3492465"/>
            <a:ext cx="1110150" cy="2178274"/>
          </a:xfrm>
          <a:prstGeom prst="rect">
            <a:avLst/>
          </a:prstGeom>
          <a:noFill/>
          <a:ln>
            <a:noFill/>
          </a:ln>
        </p:spPr>
      </p:pic>
      <p:sp>
        <p:nvSpPr>
          <p:cNvPr id="40" name="Google Shape;40;p4"/>
          <p:cNvSpPr/>
          <p:nvPr/>
        </p:nvSpPr>
        <p:spPr>
          <a:xfrm rot="-5400000">
            <a:off x="349844" y="4529006"/>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4"/>
          <p:cNvSpPr/>
          <p:nvPr/>
        </p:nvSpPr>
        <p:spPr>
          <a:xfrm rot="-5400000">
            <a:off x="759269" y="4267306"/>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4"/>
          <p:cNvSpPr/>
          <p:nvPr/>
        </p:nvSpPr>
        <p:spPr>
          <a:xfrm rot="-5400000">
            <a:off x="1425619" y="4267306"/>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3" name="Google Shape;43;p4"/>
          <p:cNvPicPr preferRelativeResize="0"/>
          <p:nvPr/>
        </p:nvPicPr>
        <p:blipFill>
          <a:blip r:embed="rId3">
            <a:alphaModFix/>
          </a:blip>
          <a:stretch>
            <a:fillRect/>
          </a:stretch>
        </p:blipFill>
        <p:spPr>
          <a:xfrm rot="-5400000">
            <a:off x="6090287" y="2373468"/>
            <a:ext cx="6423450" cy="6119214"/>
          </a:xfrm>
          <a:prstGeom prst="rect">
            <a:avLst/>
          </a:prstGeom>
          <a:noFill/>
          <a:ln>
            <a:noFill/>
          </a:ln>
        </p:spPr>
      </p:pic>
      <p:sp>
        <p:nvSpPr>
          <p:cNvPr id="44" name="Google Shape;44;p4"/>
          <p:cNvSpPr/>
          <p:nvPr/>
        </p:nvSpPr>
        <p:spPr>
          <a:xfrm rot="5400000" flipH="1">
            <a:off x="8025156" y="3711002"/>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4"/>
          <p:cNvSpPr/>
          <p:nvPr/>
        </p:nvSpPr>
        <p:spPr>
          <a:xfrm rot="5400000" flipH="1">
            <a:off x="7362166" y="4438556"/>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6" name="Google Shape;46;p4"/>
          <p:cNvPicPr preferRelativeResize="0"/>
          <p:nvPr/>
        </p:nvPicPr>
        <p:blipFill rotWithShape="1">
          <a:blip r:embed="rId2">
            <a:alphaModFix/>
          </a:blip>
          <a:srcRect l="3239" t="28257" r="49539" b="14727"/>
          <a:stretch/>
        </p:blipFill>
        <p:spPr>
          <a:xfrm rot="5400000">
            <a:off x="7833376" y="-211974"/>
            <a:ext cx="1110150" cy="1534098"/>
          </a:xfrm>
          <a:prstGeom prst="rect">
            <a:avLst/>
          </a:prstGeom>
          <a:noFill/>
          <a:ln>
            <a:noFill/>
          </a:ln>
        </p:spPr>
      </p:pic>
      <p:sp>
        <p:nvSpPr>
          <p:cNvPr id="47" name="Google Shape;47;p4"/>
          <p:cNvSpPr/>
          <p:nvPr/>
        </p:nvSpPr>
        <p:spPr>
          <a:xfrm rot="5400000" flipH="1">
            <a:off x="8449656" y="21082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a:spcBef>
                <a:spcPts val="0"/>
              </a:spcBef>
              <a:spcAft>
                <a:spcPts val="0"/>
              </a:spcAft>
              <a:buClr>
                <a:schemeClr val="accent3"/>
              </a:buClr>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2" name="Google Shape;62;p6"/>
          <p:cNvPicPr preferRelativeResize="0"/>
          <p:nvPr/>
        </p:nvPicPr>
        <p:blipFill rotWithShape="1">
          <a:blip r:embed="rId2">
            <a:alphaModFix/>
          </a:blip>
          <a:srcRect l="54660" t="11636" r="117" b="8"/>
          <a:stretch/>
        </p:blipFill>
        <p:spPr>
          <a:xfrm rot="5400000">
            <a:off x="7703625" y="-1419025"/>
            <a:ext cx="1252189" cy="2799744"/>
          </a:xfrm>
          <a:prstGeom prst="rect">
            <a:avLst/>
          </a:prstGeom>
          <a:noFill/>
          <a:ln>
            <a:noFill/>
          </a:ln>
        </p:spPr>
      </p:pic>
      <p:sp>
        <p:nvSpPr>
          <p:cNvPr id="63" name="Google Shape;63;p6"/>
          <p:cNvSpPr/>
          <p:nvPr/>
        </p:nvSpPr>
        <p:spPr>
          <a:xfrm rot="5400000">
            <a:off x="7379967" y="-52812"/>
            <a:ext cx="299100" cy="2991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6"/>
          <p:cNvSpPr/>
          <p:nvPr/>
        </p:nvSpPr>
        <p:spPr>
          <a:xfrm rot="5400000">
            <a:off x="8220091" y="-90209"/>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5" name="Google Shape;65;p6"/>
          <p:cNvPicPr preferRelativeResize="0"/>
          <p:nvPr/>
        </p:nvPicPr>
        <p:blipFill rotWithShape="1">
          <a:blip r:embed="rId2">
            <a:alphaModFix/>
          </a:blip>
          <a:srcRect l="-7246" t="5556" r="5610" b="-21552"/>
          <a:stretch/>
        </p:blipFill>
        <p:spPr>
          <a:xfrm rot="10800000">
            <a:off x="-1223" y="3153202"/>
            <a:ext cx="2334573" cy="3049074"/>
          </a:xfrm>
          <a:prstGeom prst="rect">
            <a:avLst/>
          </a:prstGeom>
          <a:noFill/>
          <a:ln>
            <a:noFill/>
          </a:ln>
        </p:spPr>
      </p:pic>
      <p:sp>
        <p:nvSpPr>
          <p:cNvPr id="66" name="Google Shape;66;p6"/>
          <p:cNvSpPr/>
          <p:nvPr/>
        </p:nvSpPr>
        <p:spPr>
          <a:xfrm>
            <a:off x="328800" y="4340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2"/>
        <p:cNvGrpSpPr/>
        <p:nvPr/>
      </p:nvGrpSpPr>
      <p:grpSpPr>
        <a:xfrm>
          <a:off x="0" y="0"/>
          <a:ext cx="0" cy="0"/>
          <a:chOff x="0" y="0"/>
          <a:chExt cx="0" cy="0"/>
        </a:xfrm>
      </p:grpSpPr>
      <p:pic>
        <p:nvPicPr>
          <p:cNvPr id="103" name="Google Shape;103;p9"/>
          <p:cNvPicPr preferRelativeResize="0"/>
          <p:nvPr/>
        </p:nvPicPr>
        <p:blipFill rotWithShape="1">
          <a:blip r:embed="rId2">
            <a:alphaModFix/>
          </a:blip>
          <a:srcRect l="-813" t="35367" r="-823" b="-11085"/>
          <a:stretch/>
        </p:blipFill>
        <p:spPr>
          <a:xfrm flipH="1">
            <a:off x="-1223" y="-2"/>
            <a:ext cx="2334573" cy="1990302"/>
          </a:xfrm>
          <a:prstGeom prst="rect">
            <a:avLst/>
          </a:prstGeom>
          <a:noFill/>
          <a:ln>
            <a:noFill/>
          </a:ln>
        </p:spPr>
      </p:pic>
      <p:pic>
        <p:nvPicPr>
          <p:cNvPr id="104" name="Google Shape;104;p9"/>
          <p:cNvPicPr preferRelativeResize="0"/>
          <p:nvPr/>
        </p:nvPicPr>
        <p:blipFill rotWithShape="1">
          <a:blip r:embed="rId2">
            <a:alphaModFix/>
          </a:blip>
          <a:srcRect l="-813" t="35367" r="-823" b="-11085"/>
          <a:stretch/>
        </p:blipFill>
        <p:spPr>
          <a:xfrm rot="10800000" flipH="1">
            <a:off x="6801127" y="3153198"/>
            <a:ext cx="2334573" cy="1990302"/>
          </a:xfrm>
          <a:prstGeom prst="rect">
            <a:avLst/>
          </a:prstGeom>
          <a:noFill/>
          <a:ln>
            <a:noFill/>
          </a:ln>
        </p:spPr>
      </p:pic>
      <p:sp>
        <p:nvSpPr>
          <p:cNvPr id="105" name="Google Shape;105;p9"/>
          <p:cNvSpPr/>
          <p:nvPr/>
        </p:nvSpPr>
        <p:spPr>
          <a:xfrm>
            <a:off x="544300" y="5149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9"/>
          <p:cNvSpPr/>
          <p:nvPr/>
        </p:nvSpPr>
        <p:spPr>
          <a:xfrm>
            <a:off x="281600" y="1632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9"/>
          <p:cNvSpPr/>
          <p:nvPr/>
        </p:nvSpPr>
        <p:spPr>
          <a:xfrm>
            <a:off x="1444900" y="-599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9"/>
          <p:cNvSpPr/>
          <p:nvPr/>
        </p:nvSpPr>
        <p:spPr>
          <a:xfrm>
            <a:off x="7931088" y="360925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9"/>
          <p:cNvSpPr/>
          <p:nvPr/>
        </p:nvSpPr>
        <p:spPr>
          <a:xfrm>
            <a:off x="7266113" y="448410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9"/>
          <p:cNvSpPr/>
          <p:nvPr/>
        </p:nvSpPr>
        <p:spPr>
          <a:xfrm>
            <a:off x="8497038" y="43894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9"/>
          <p:cNvSpPr txBox="1">
            <a:spLocks noGrp="1"/>
          </p:cNvSpPr>
          <p:nvPr>
            <p:ph type="title"/>
          </p:nvPr>
        </p:nvSpPr>
        <p:spPr>
          <a:xfrm>
            <a:off x="2124600" y="1582600"/>
            <a:ext cx="4894800" cy="8736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3"/>
              </a:buClr>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2" name="Google Shape;112;p9"/>
          <p:cNvSpPr txBox="1">
            <a:spLocks noGrp="1"/>
          </p:cNvSpPr>
          <p:nvPr>
            <p:ph type="subTitle" idx="1"/>
          </p:nvPr>
        </p:nvSpPr>
        <p:spPr>
          <a:xfrm>
            <a:off x="2124475" y="2424500"/>
            <a:ext cx="4894800" cy="10602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13" name="Google Shape;113;p9"/>
          <p:cNvGrpSpPr/>
          <p:nvPr/>
        </p:nvGrpSpPr>
        <p:grpSpPr>
          <a:xfrm flipH="1">
            <a:off x="-2804075" y="1582602"/>
            <a:ext cx="5617951" cy="5479398"/>
            <a:chOff x="4530175" y="1831827"/>
            <a:chExt cx="5617951" cy="5479398"/>
          </a:xfrm>
        </p:grpSpPr>
        <p:pic>
          <p:nvPicPr>
            <p:cNvPr id="114" name="Google Shape;114;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15" name="Google Shape;115;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120;p9"/>
          <p:cNvGrpSpPr/>
          <p:nvPr/>
        </p:nvGrpSpPr>
        <p:grpSpPr>
          <a:xfrm rot="10800000" flipH="1">
            <a:off x="6501850" y="-2102723"/>
            <a:ext cx="5617951" cy="5479398"/>
            <a:chOff x="4530175" y="1831827"/>
            <a:chExt cx="5617951" cy="5479398"/>
          </a:xfrm>
        </p:grpSpPr>
        <p:pic>
          <p:nvPicPr>
            <p:cNvPr id="121" name="Google Shape;121;p9"/>
            <p:cNvPicPr preferRelativeResize="0"/>
            <p:nvPr/>
          </p:nvPicPr>
          <p:blipFill rotWithShape="1">
            <a:blip r:embed="rId3">
              <a:alphaModFix/>
            </a:blip>
            <a:srcRect t="-1832" r="537"/>
            <a:stretch/>
          </p:blipFill>
          <p:spPr>
            <a:xfrm rot="10800000">
              <a:off x="4530175" y="1831827"/>
              <a:ext cx="5617951" cy="5479398"/>
            </a:xfrm>
            <a:prstGeom prst="rect">
              <a:avLst/>
            </a:prstGeom>
            <a:noFill/>
            <a:ln>
              <a:noFill/>
            </a:ln>
          </p:spPr>
        </p:pic>
        <p:sp>
          <p:nvSpPr>
            <p:cNvPr id="122" name="Google Shape;122;p9"/>
            <p:cNvSpPr/>
            <p:nvPr/>
          </p:nvSpPr>
          <p:spPr>
            <a:xfrm flipH="1">
              <a:off x="8547601" y="37718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9"/>
            <p:cNvSpPr/>
            <p:nvPr/>
          </p:nvSpPr>
          <p:spPr>
            <a:xfrm flipH="1">
              <a:off x="7364176" y="4131075"/>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9"/>
            <p:cNvSpPr/>
            <p:nvPr/>
          </p:nvSpPr>
          <p:spPr>
            <a:xfrm flipH="1">
              <a:off x="9257401" y="500512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9"/>
            <p:cNvSpPr/>
            <p:nvPr/>
          </p:nvSpPr>
          <p:spPr>
            <a:xfrm flipH="1">
              <a:off x="6237101" y="3090650"/>
              <a:ext cx="695400" cy="69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9"/>
            <p:cNvSpPr/>
            <p:nvPr/>
          </p:nvSpPr>
          <p:spPr>
            <a:xfrm flipH="1">
              <a:off x="5130876" y="3978075"/>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53"/>
        <p:cNvGrpSpPr/>
        <p:nvPr/>
      </p:nvGrpSpPr>
      <p:grpSpPr>
        <a:xfrm>
          <a:off x="0" y="0"/>
          <a:ext cx="0" cy="0"/>
          <a:chOff x="0" y="0"/>
          <a:chExt cx="0" cy="0"/>
        </a:xfrm>
      </p:grpSpPr>
      <p:pic>
        <p:nvPicPr>
          <p:cNvPr id="154" name="Google Shape;154;p13"/>
          <p:cNvPicPr preferRelativeResize="0"/>
          <p:nvPr/>
        </p:nvPicPr>
        <p:blipFill rotWithShape="1">
          <a:blip r:embed="rId2">
            <a:alphaModFix/>
          </a:blip>
          <a:srcRect l="43078" t="16051"/>
          <a:stretch/>
        </p:blipFill>
        <p:spPr>
          <a:xfrm rot="10800000">
            <a:off x="7822546" y="2884848"/>
            <a:ext cx="1338224" cy="2258652"/>
          </a:xfrm>
          <a:prstGeom prst="rect">
            <a:avLst/>
          </a:prstGeom>
          <a:noFill/>
          <a:ln>
            <a:noFill/>
          </a:ln>
        </p:spPr>
      </p:pic>
      <p:sp>
        <p:nvSpPr>
          <p:cNvPr id="155" name="Google Shape;155;p13"/>
          <p:cNvSpPr/>
          <p:nvPr/>
        </p:nvSpPr>
        <p:spPr>
          <a:xfrm rot="10800000">
            <a:off x="8325015" y="4111787"/>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3"/>
          <p:cNvSpPr/>
          <p:nvPr/>
        </p:nvSpPr>
        <p:spPr>
          <a:xfrm rot="10800000">
            <a:off x="8063315" y="4027862"/>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3"/>
          <p:cNvSpPr/>
          <p:nvPr/>
        </p:nvSpPr>
        <p:spPr>
          <a:xfrm rot="10800000">
            <a:off x="8063315" y="31662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8" name="Google Shape;158;p13"/>
          <p:cNvPicPr preferRelativeResize="0"/>
          <p:nvPr/>
        </p:nvPicPr>
        <p:blipFill rotWithShape="1">
          <a:blip r:embed="rId3">
            <a:alphaModFix/>
          </a:blip>
          <a:srcRect t="-199" r="189" b="488"/>
          <a:stretch/>
        </p:blipFill>
        <p:spPr>
          <a:xfrm rot="10800000">
            <a:off x="-3360500" y="998425"/>
            <a:ext cx="4963825" cy="4724176"/>
          </a:xfrm>
          <a:prstGeom prst="rect">
            <a:avLst/>
          </a:prstGeom>
          <a:noFill/>
          <a:ln>
            <a:noFill/>
          </a:ln>
        </p:spPr>
      </p:pic>
      <p:sp>
        <p:nvSpPr>
          <p:cNvPr id="159" name="Google Shape;159;p13"/>
          <p:cNvSpPr/>
          <p:nvPr/>
        </p:nvSpPr>
        <p:spPr>
          <a:xfrm flipH="1">
            <a:off x="194171" y="2741160"/>
            <a:ext cx="414900" cy="4149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13"/>
          <p:cNvSpPr/>
          <p:nvPr/>
        </p:nvSpPr>
        <p:spPr>
          <a:xfrm flipH="1">
            <a:off x="16786" y="3859707"/>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13"/>
          <p:cNvSpPr/>
          <p:nvPr/>
        </p:nvSpPr>
        <p:spPr>
          <a:xfrm flipH="1">
            <a:off x="808690" y="3692272"/>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2" name="Google Shape;162;p13"/>
          <p:cNvPicPr preferRelativeResize="0"/>
          <p:nvPr/>
        </p:nvPicPr>
        <p:blipFill rotWithShape="1">
          <a:blip r:embed="rId2">
            <a:alphaModFix/>
          </a:blip>
          <a:srcRect l="-2684" t="19075" r="51068" b="18114"/>
          <a:stretch/>
        </p:blipFill>
        <p:spPr>
          <a:xfrm>
            <a:off x="8121637" y="-2"/>
            <a:ext cx="1429250" cy="1990302"/>
          </a:xfrm>
          <a:prstGeom prst="rect">
            <a:avLst/>
          </a:prstGeom>
          <a:noFill/>
          <a:ln>
            <a:noFill/>
          </a:ln>
        </p:spPr>
      </p:pic>
      <p:sp>
        <p:nvSpPr>
          <p:cNvPr id="163" name="Google Shape;163;p13"/>
          <p:cNvSpPr/>
          <p:nvPr/>
        </p:nvSpPr>
        <p:spPr>
          <a:xfrm rot="10800000">
            <a:off x="8589400" y="395109"/>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13"/>
          <p:cNvSpPr txBox="1">
            <a:spLocks noGrp="1"/>
          </p:cNvSpPr>
          <p:nvPr>
            <p:ph type="title" hasCustomPrompt="1"/>
          </p:nvPr>
        </p:nvSpPr>
        <p:spPr>
          <a:xfrm>
            <a:off x="1461925" y="1364047"/>
            <a:ext cx="9765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5" name="Google Shape;165;p13"/>
          <p:cNvSpPr txBox="1">
            <a:spLocks noGrp="1"/>
          </p:cNvSpPr>
          <p:nvPr>
            <p:ph type="title" idx="2" hasCustomPrompt="1"/>
          </p:nvPr>
        </p:nvSpPr>
        <p:spPr>
          <a:xfrm>
            <a:off x="4083727" y="1364047"/>
            <a:ext cx="9765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3"/>
          <p:cNvSpPr txBox="1">
            <a:spLocks noGrp="1"/>
          </p:cNvSpPr>
          <p:nvPr>
            <p:ph type="title" idx="3" hasCustomPrompt="1"/>
          </p:nvPr>
        </p:nvSpPr>
        <p:spPr>
          <a:xfrm>
            <a:off x="2772818" y="3138817"/>
            <a:ext cx="9765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7" name="Google Shape;167;p13"/>
          <p:cNvSpPr txBox="1">
            <a:spLocks noGrp="1"/>
          </p:cNvSpPr>
          <p:nvPr>
            <p:ph type="title" idx="4" hasCustomPrompt="1"/>
          </p:nvPr>
        </p:nvSpPr>
        <p:spPr>
          <a:xfrm>
            <a:off x="5394670" y="3138817"/>
            <a:ext cx="9765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8" name="Google Shape;168;p13"/>
          <p:cNvSpPr txBox="1">
            <a:spLocks noGrp="1"/>
          </p:cNvSpPr>
          <p:nvPr>
            <p:ph type="subTitle" idx="1"/>
          </p:nvPr>
        </p:nvSpPr>
        <p:spPr>
          <a:xfrm>
            <a:off x="713400" y="2108388"/>
            <a:ext cx="247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13"/>
          <p:cNvSpPr txBox="1">
            <a:spLocks noGrp="1"/>
          </p:cNvSpPr>
          <p:nvPr>
            <p:ph type="subTitle" idx="5"/>
          </p:nvPr>
        </p:nvSpPr>
        <p:spPr>
          <a:xfrm>
            <a:off x="3335250" y="2108388"/>
            <a:ext cx="247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13"/>
          <p:cNvSpPr txBox="1">
            <a:spLocks noGrp="1"/>
          </p:cNvSpPr>
          <p:nvPr>
            <p:ph type="subTitle" idx="6"/>
          </p:nvPr>
        </p:nvSpPr>
        <p:spPr>
          <a:xfrm>
            <a:off x="2024317" y="3879497"/>
            <a:ext cx="247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13"/>
          <p:cNvSpPr txBox="1">
            <a:spLocks noGrp="1"/>
          </p:cNvSpPr>
          <p:nvPr>
            <p:ph type="subTitle" idx="7"/>
          </p:nvPr>
        </p:nvSpPr>
        <p:spPr>
          <a:xfrm>
            <a:off x="4646167" y="3879497"/>
            <a:ext cx="247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13"/>
          <p:cNvSpPr txBox="1">
            <a:spLocks noGrp="1"/>
          </p:cNvSpPr>
          <p:nvPr>
            <p:ph type="subTitle" idx="8"/>
          </p:nvPr>
        </p:nvSpPr>
        <p:spPr>
          <a:xfrm>
            <a:off x="2024325" y="3474927"/>
            <a:ext cx="2473500" cy="5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13"/>
          <p:cNvSpPr txBox="1">
            <a:spLocks noGrp="1"/>
          </p:cNvSpPr>
          <p:nvPr>
            <p:ph type="subTitle" idx="9"/>
          </p:nvPr>
        </p:nvSpPr>
        <p:spPr>
          <a:xfrm>
            <a:off x="4646176" y="3474927"/>
            <a:ext cx="2473500" cy="5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4" name="Google Shape;174;p13"/>
          <p:cNvSpPr txBox="1">
            <a:spLocks noGrp="1"/>
          </p:cNvSpPr>
          <p:nvPr>
            <p:ph type="subTitle" idx="13"/>
          </p:nvPr>
        </p:nvSpPr>
        <p:spPr>
          <a:xfrm>
            <a:off x="713400" y="1703501"/>
            <a:ext cx="2473500" cy="5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13"/>
          <p:cNvSpPr txBox="1">
            <a:spLocks noGrp="1"/>
          </p:cNvSpPr>
          <p:nvPr>
            <p:ph type="subTitle" idx="14"/>
          </p:nvPr>
        </p:nvSpPr>
        <p:spPr>
          <a:xfrm>
            <a:off x="3335250" y="1703501"/>
            <a:ext cx="2473500" cy="5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6" name="Google Shape;176;p13"/>
          <p:cNvSpPr txBox="1">
            <a:spLocks noGrp="1"/>
          </p:cNvSpPr>
          <p:nvPr>
            <p:ph type="title" idx="15"/>
          </p:nvPr>
        </p:nvSpPr>
        <p:spPr>
          <a:xfrm>
            <a:off x="713400" y="409500"/>
            <a:ext cx="7717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3"/>
          <p:cNvSpPr txBox="1">
            <a:spLocks noGrp="1"/>
          </p:cNvSpPr>
          <p:nvPr>
            <p:ph type="title" idx="16" hasCustomPrompt="1"/>
          </p:nvPr>
        </p:nvSpPr>
        <p:spPr>
          <a:xfrm>
            <a:off x="6705578" y="1364047"/>
            <a:ext cx="976500" cy="409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8" name="Google Shape;178;p13"/>
          <p:cNvSpPr txBox="1">
            <a:spLocks noGrp="1"/>
          </p:cNvSpPr>
          <p:nvPr>
            <p:ph type="subTitle" idx="17"/>
          </p:nvPr>
        </p:nvSpPr>
        <p:spPr>
          <a:xfrm>
            <a:off x="5957101" y="2108388"/>
            <a:ext cx="2473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9" name="Google Shape;179;p13"/>
          <p:cNvSpPr txBox="1">
            <a:spLocks noGrp="1"/>
          </p:cNvSpPr>
          <p:nvPr>
            <p:ph type="subTitle" idx="18"/>
          </p:nvPr>
        </p:nvSpPr>
        <p:spPr>
          <a:xfrm>
            <a:off x="5957101" y="1703501"/>
            <a:ext cx="2473500" cy="5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800"/>
              <a:buFont typeface="Milonga"/>
              <a:buNone/>
              <a:defRPr sz="2000">
                <a:latin typeface="Albert Sans"/>
                <a:ea typeface="Albert Sans"/>
                <a:cs typeface="Albert Sans"/>
                <a:sym typeface="Albert Sans"/>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_1_1_1_1">
    <p:spTree>
      <p:nvGrpSpPr>
        <p:cNvPr id="1" name="Shape 220"/>
        <p:cNvGrpSpPr/>
        <p:nvPr/>
      </p:nvGrpSpPr>
      <p:grpSpPr>
        <a:xfrm>
          <a:off x="0" y="0"/>
          <a:ext cx="0" cy="0"/>
          <a:chOff x="0" y="0"/>
          <a:chExt cx="0" cy="0"/>
        </a:xfrm>
      </p:grpSpPr>
      <p:pic>
        <p:nvPicPr>
          <p:cNvPr id="221" name="Google Shape;221;p16"/>
          <p:cNvPicPr preferRelativeResize="0"/>
          <p:nvPr/>
        </p:nvPicPr>
        <p:blipFill rotWithShape="1">
          <a:blip r:embed="rId2">
            <a:alphaModFix/>
          </a:blip>
          <a:srcRect l="2798" t="-3093" r="1360" b="-3210"/>
          <a:stretch/>
        </p:blipFill>
        <p:spPr>
          <a:xfrm rot="-5400000" flipH="1">
            <a:off x="7205514" y="-3691764"/>
            <a:ext cx="5669299" cy="5990477"/>
          </a:xfrm>
          <a:prstGeom prst="rect">
            <a:avLst/>
          </a:prstGeom>
          <a:noFill/>
          <a:ln>
            <a:noFill/>
          </a:ln>
        </p:spPr>
      </p:pic>
      <p:pic>
        <p:nvPicPr>
          <p:cNvPr id="222" name="Google Shape;222;p16"/>
          <p:cNvPicPr preferRelativeResize="0"/>
          <p:nvPr/>
        </p:nvPicPr>
        <p:blipFill rotWithShape="1">
          <a:blip r:embed="rId3">
            <a:alphaModFix/>
          </a:blip>
          <a:srcRect l="-806" t="1264" b="-4880"/>
          <a:stretch/>
        </p:blipFill>
        <p:spPr>
          <a:xfrm rot="5400000" flipH="1">
            <a:off x="6462237" y="3291613"/>
            <a:ext cx="3970225" cy="4670502"/>
          </a:xfrm>
          <a:prstGeom prst="rect">
            <a:avLst/>
          </a:prstGeom>
          <a:noFill/>
          <a:ln>
            <a:noFill/>
          </a:ln>
        </p:spPr>
      </p:pic>
      <p:sp>
        <p:nvSpPr>
          <p:cNvPr id="223" name="Google Shape;223;p16"/>
          <p:cNvSpPr/>
          <p:nvPr/>
        </p:nvSpPr>
        <p:spPr>
          <a:xfrm rot="5400000">
            <a:off x="7233037" y="4402012"/>
            <a:ext cx="425400" cy="425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6"/>
          <p:cNvSpPr/>
          <p:nvPr/>
        </p:nvSpPr>
        <p:spPr>
          <a:xfrm rot="5400000">
            <a:off x="8337013" y="4279551"/>
            <a:ext cx="670200" cy="6702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25" name="Google Shape;225;p16"/>
          <p:cNvPicPr preferRelativeResize="0"/>
          <p:nvPr/>
        </p:nvPicPr>
        <p:blipFill rotWithShape="1">
          <a:blip r:embed="rId3">
            <a:alphaModFix/>
          </a:blip>
          <a:srcRect l="2419" t="62" b="-4884"/>
          <a:stretch/>
        </p:blipFill>
        <p:spPr>
          <a:xfrm rot="-5400000">
            <a:off x="-1763371" y="3432576"/>
            <a:ext cx="3390375" cy="4168325"/>
          </a:xfrm>
          <a:prstGeom prst="rect">
            <a:avLst/>
          </a:prstGeom>
          <a:noFill/>
          <a:ln>
            <a:noFill/>
          </a:ln>
        </p:spPr>
      </p:pic>
      <p:sp>
        <p:nvSpPr>
          <p:cNvPr id="226" name="Google Shape;226;p16"/>
          <p:cNvSpPr/>
          <p:nvPr/>
        </p:nvSpPr>
        <p:spPr>
          <a:xfrm rot="-5400000" flipH="1">
            <a:off x="651723" y="4492280"/>
            <a:ext cx="375300" cy="375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6"/>
          <p:cNvSpPr/>
          <p:nvPr/>
        </p:nvSpPr>
        <p:spPr>
          <a:xfrm rot="-5400000" flipH="1">
            <a:off x="8483899" y="302583"/>
            <a:ext cx="591300" cy="59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16"/>
          <p:cNvSpPr/>
          <p:nvPr/>
        </p:nvSpPr>
        <p:spPr>
          <a:xfrm>
            <a:off x="242100" y="4259388"/>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16"/>
          <p:cNvSpPr/>
          <p:nvPr/>
        </p:nvSpPr>
        <p:spPr>
          <a:xfrm>
            <a:off x="7540400" y="-229012"/>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16"/>
          <p:cNvSpPr/>
          <p:nvPr/>
        </p:nvSpPr>
        <p:spPr>
          <a:xfrm>
            <a:off x="8403600" y="3684514"/>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16"/>
          <p:cNvSpPr txBox="1">
            <a:spLocks noGrp="1"/>
          </p:cNvSpPr>
          <p:nvPr>
            <p:ph type="subTitle" idx="1"/>
          </p:nvPr>
        </p:nvSpPr>
        <p:spPr>
          <a:xfrm>
            <a:off x="5248800" y="2199000"/>
            <a:ext cx="2615400" cy="105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2" name="Google Shape;232;p16"/>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_1_1_1_1_1_1">
    <p:spTree>
      <p:nvGrpSpPr>
        <p:cNvPr id="1" name="Shape 233"/>
        <p:cNvGrpSpPr/>
        <p:nvPr/>
      </p:nvGrpSpPr>
      <p:grpSpPr>
        <a:xfrm>
          <a:off x="0" y="0"/>
          <a:ext cx="0" cy="0"/>
          <a:chOff x="0" y="0"/>
          <a:chExt cx="0" cy="0"/>
        </a:xfrm>
      </p:grpSpPr>
      <p:sp>
        <p:nvSpPr>
          <p:cNvPr id="234" name="Google Shape;234;p17"/>
          <p:cNvSpPr txBox="1">
            <a:spLocks noGrp="1"/>
          </p:cNvSpPr>
          <p:nvPr>
            <p:ph type="body" idx="1"/>
          </p:nvPr>
        </p:nvSpPr>
        <p:spPr>
          <a:xfrm>
            <a:off x="980675" y="1058225"/>
            <a:ext cx="7108200" cy="145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lnSpc>
                <a:spcPct val="115000"/>
              </a:lnSpc>
              <a:spcBef>
                <a:spcPts val="0"/>
              </a:spcBef>
              <a:spcAft>
                <a:spcPts val="0"/>
              </a:spcAft>
              <a:buClr>
                <a:schemeClr val="dk1"/>
              </a:buClr>
              <a:buSzPts val="1200"/>
              <a:buFont typeface="Be Vietnam Pro"/>
              <a:buChar char="○"/>
              <a:defRPr sz="1200"/>
            </a:lvl2pPr>
            <a:lvl3pPr marL="1371600" lvl="2" indent="-304800" rtl="0">
              <a:lnSpc>
                <a:spcPct val="115000"/>
              </a:lnSpc>
              <a:spcBef>
                <a:spcPts val="0"/>
              </a:spcBef>
              <a:spcAft>
                <a:spcPts val="0"/>
              </a:spcAft>
              <a:buClr>
                <a:schemeClr val="dk1"/>
              </a:buClr>
              <a:buSzPts val="1200"/>
              <a:buFont typeface="Be Vietnam Pro"/>
              <a:buChar char="■"/>
              <a:defRPr sz="1200"/>
            </a:lvl3pPr>
            <a:lvl4pPr marL="1828800" lvl="3" indent="-304800" rtl="0">
              <a:lnSpc>
                <a:spcPct val="115000"/>
              </a:lnSpc>
              <a:spcBef>
                <a:spcPts val="0"/>
              </a:spcBef>
              <a:spcAft>
                <a:spcPts val="0"/>
              </a:spcAft>
              <a:buClr>
                <a:schemeClr val="dk1"/>
              </a:buClr>
              <a:buSzPts val="1200"/>
              <a:buFont typeface="Be Vietnam Pro"/>
              <a:buChar char="●"/>
              <a:defRPr sz="1200"/>
            </a:lvl4pPr>
            <a:lvl5pPr marL="2286000" lvl="4" indent="-304800" rtl="0">
              <a:lnSpc>
                <a:spcPct val="115000"/>
              </a:lnSpc>
              <a:spcBef>
                <a:spcPts val="0"/>
              </a:spcBef>
              <a:spcAft>
                <a:spcPts val="0"/>
              </a:spcAft>
              <a:buClr>
                <a:schemeClr val="dk1"/>
              </a:buClr>
              <a:buSzPts val="1200"/>
              <a:buFont typeface="Be Vietnam Pro"/>
              <a:buChar char="○"/>
              <a:defRPr sz="1200"/>
            </a:lvl5pPr>
            <a:lvl6pPr marL="2743200" lvl="5" indent="-304800" rtl="0">
              <a:lnSpc>
                <a:spcPct val="115000"/>
              </a:lnSpc>
              <a:spcBef>
                <a:spcPts val="0"/>
              </a:spcBef>
              <a:spcAft>
                <a:spcPts val="0"/>
              </a:spcAft>
              <a:buClr>
                <a:schemeClr val="dk1"/>
              </a:buClr>
              <a:buSzPts val="1200"/>
              <a:buFont typeface="Be Vietnam Pro"/>
              <a:buChar char="■"/>
              <a:defRPr sz="1200"/>
            </a:lvl6pPr>
            <a:lvl7pPr marL="3200400" lvl="6" indent="-304800" rtl="0">
              <a:lnSpc>
                <a:spcPct val="115000"/>
              </a:lnSpc>
              <a:spcBef>
                <a:spcPts val="0"/>
              </a:spcBef>
              <a:spcAft>
                <a:spcPts val="0"/>
              </a:spcAft>
              <a:buClr>
                <a:schemeClr val="dk1"/>
              </a:buClr>
              <a:buSzPts val="1200"/>
              <a:buFont typeface="Be Vietnam Pro"/>
              <a:buChar char="●"/>
              <a:defRPr sz="1200"/>
            </a:lvl7pPr>
            <a:lvl8pPr marL="3657600" lvl="7" indent="-304800" rtl="0">
              <a:lnSpc>
                <a:spcPct val="115000"/>
              </a:lnSpc>
              <a:spcBef>
                <a:spcPts val="0"/>
              </a:spcBef>
              <a:spcAft>
                <a:spcPts val="0"/>
              </a:spcAft>
              <a:buClr>
                <a:schemeClr val="dk1"/>
              </a:buClr>
              <a:buSzPts val="1200"/>
              <a:buFont typeface="Be Vietnam Pro"/>
              <a:buChar char="○"/>
              <a:defRPr sz="1200"/>
            </a:lvl8pPr>
            <a:lvl9pPr marL="4114800" lvl="8" indent="-304800" rtl="0">
              <a:lnSpc>
                <a:spcPct val="115000"/>
              </a:lnSpc>
              <a:spcBef>
                <a:spcPts val="0"/>
              </a:spcBef>
              <a:spcAft>
                <a:spcPts val="0"/>
              </a:spcAft>
              <a:buClr>
                <a:schemeClr val="dk1"/>
              </a:buClr>
              <a:buSzPts val="1200"/>
              <a:buFont typeface="Be Vietnam Pro"/>
              <a:buChar char="■"/>
              <a:defRPr sz="1200"/>
            </a:lvl9pPr>
          </a:lstStyle>
          <a:p>
            <a:endParaRPr/>
          </a:p>
        </p:txBody>
      </p:sp>
      <p:sp>
        <p:nvSpPr>
          <p:cNvPr id="235" name="Google Shape;235;p1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36" name="Google Shape;236;p17"/>
          <p:cNvPicPr preferRelativeResize="0"/>
          <p:nvPr/>
        </p:nvPicPr>
        <p:blipFill rotWithShape="1">
          <a:blip r:embed="rId2">
            <a:alphaModFix/>
          </a:blip>
          <a:srcRect l="-623" t="2717" b="-4883"/>
          <a:stretch/>
        </p:blipFill>
        <p:spPr>
          <a:xfrm rot="5400000" flipH="1">
            <a:off x="7391036" y="3991811"/>
            <a:ext cx="3014075" cy="3502350"/>
          </a:xfrm>
          <a:prstGeom prst="rect">
            <a:avLst/>
          </a:prstGeom>
          <a:noFill/>
          <a:ln>
            <a:noFill/>
          </a:ln>
        </p:spPr>
      </p:pic>
      <p:sp>
        <p:nvSpPr>
          <p:cNvPr id="237" name="Google Shape;237;p17"/>
          <p:cNvSpPr/>
          <p:nvPr/>
        </p:nvSpPr>
        <p:spPr>
          <a:xfrm rot="5400000">
            <a:off x="7999558" y="4814161"/>
            <a:ext cx="323400" cy="3234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17"/>
          <p:cNvSpPr/>
          <p:nvPr/>
        </p:nvSpPr>
        <p:spPr>
          <a:xfrm rot="5400000">
            <a:off x="8839061" y="4721024"/>
            <a:ext cx="509700" cy="5097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39" name="Google Shape;239;p17"/>
          <p:cNvPicPr preferRelativeResize="0"/>
          <p:nvPr/>
        </p:nvPicPr>
        <p:blipFill rotWithShape="1">
          <a:blip r:embed="rId2">
            <a:alphaModFix/>
          </a:blip>
          <a:srcRect l="-7246" r="5610" b="-21550"/>
          <a:stretch/>
        </p:blipFill>
        <p:spPr>
          <a:xfrm flipH="1">
            <a:off x="-426001" y="-1162625"/>
            <a:ext cx="2252626" cy="3083051"/>
          </a:xfrm>
          <a:prstGeom prst="rect">
            <a:avLst/>
          </a:prstGeom>
          <a:noFill/>
          <a:ln>
            <a:noFill/>
          </a:ln>
        </p:spPr>
      </p:pic>
      <p:sp>
        <p:nvSpPr>
          <p:cNvPr id="240" name="Google Shape;240;p17"/>
          <p:cNvSpPr/>
          <p:nvPr/>
        </p:nvSpPr>
        <p:spPr>
          <a:xfrm rot="10800000" flipH="1">
            <a:off x="-107561" y="194439"/>
            <a:ext cx="580200" cy="5802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17"/>
          <p:cNvSpPr/>
          <p:nvPr/>
        </p:nvSpPr>
        <p:spPr>
          <a:xfrm>
            <a:off x="773225" y="0"/>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52"/>
        <p:cNvGrpSpPr/>
        <p:nvPr/>
      </p:nvGrpSpPr>
      <p:grpSpPr>
        <a:xfrm>
          <a:off x="0" y="0"/>
          <a:ext cx="0" cy="0"/>
          <a:chOff x="0" y="0"/>
          <a:chExt cx="0" cy="0"/>
        </a:xfrm>
      </p:grpSpPr>
      <p:pic>
        <p:nvPicPr>
          <p:cNvPr id="253" name="Google Shape;253;p19"/>
          <p:cNvPicPr preferRelativeResize="0"/>
          <p:nvPr/>
        </p:nvPicPr>
        <p:blipFill rotWithShape="1">
          <a:blip r:embed="rId2">
            <a:alphaModFix/>
          </a:blip>
          <a:srcRect l="-3896" t="-60"/>
          <a:stretch/>
        </p:blipFill>
        <p:spPr>
          <a:xfrm rot="-5400000">
            <a:off x="-389113" y="3901585"/>
            <a:ext cx="2442451" cy="2692324"/>
          </a:xfrm>
          <a:prstGeom prst="rect">
            <a:avLst/>
          </a:prstGeom>
          <a:noFill/>
          <a:ln>
            <a:noFill/>
          </a:ln>
        </p:spPr>
      </p:pic>
      <p:sp>
        <p:nvSpPr>
          <p:cNvPr id="254" name="Google Shape;254;p19"/>
          <p:cNvSpPr/>
          <p:nvPr/>
        </p:nvSpPr>
        <p:spPr>
          <a:xfrm rot="-5400000">
            <a:off x="349844" y="4529006"/>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19"/>
          <p:cNvSpPr/>
          <p:nvPr/>
        </p:nvSpPr>
        <p:spPr>
          <a:xfrm rot="-5400000">
            <a:off x="759269" y="4267306"/>
            <a:ext cx="276000" cy="2760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19"/>
          <p:cNvSpPr/>
          <p:nvPr/>
        </p:nvSpPr>
        <p:spPr>
          <a:xfrm rot="-5400000">
            <a:off x="1425619" y="4267306"/>
            <a:ext cx="471300" cy="471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57" name="Google Shape;257;p19"/>
          <p:cNvPicPr preferRelativeResize="0"/>
          <p:nvPr/>
        </p:nvPicPr>
        <p:blipFill rotWithShape="1">
          <a:blip r:embed="rId3">
            <a:alphaModFix/>
          </a:blip>
          <a:srcRect t="-1204" r="149" b="-10"/>
          <a:stretch/>
        </p:blipFill>
        <p:spPr>
          <a:xfrm rot="-5400000">
            <a:off x="7072403" y="-3584278"/>
            <a:ext cx="4965750" cy="4795173"/>
          </a:xfrm>
          <a:prstGeom prst="rect">
            <a:avLst/>
          </a:prstGeom>
          <a:noFill/>
          <a:ln>
            <a:noFill/>
          </a:ln>
        </p:spPr>
      </p:pic>
      <p:sp>
        <p:nvSpPr>
          <p:cNvPr id="258" name="Google Shape;258;p19"/>
          <p:cNvSpPr/>
          <p:nvPr/>
        </p:nvSpPr>
        <p:spPr>
          <a:xfrm rot="5400000" flipH="1">
            <a:off x="8082298" y="-93765"/>
            <a:ext cx="612300" cy="6123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19"/>
          <p:cNvSpPr/>
          <p:nvPr/>
        </p:nvSpPr>
        <p:spPr>
          <a:xfrm rot="5400000" flipH="1">
            <a:off x="8594233" y="664439"/>
            <a:ext cx="529500" cy="529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60" name="Google Shape;260;p19"/>
          <p:cNvPicPr preferRelativeResize="0"/>
          <p:nvPr/>
        </p:nvPicPr>
        <p:blipFill rotWithShape="1">
          <a:blip r:embed="rId2">
            <a:alphaModFix/>
          </a:blip>
          <a:srcRect t="19472" r="52830" b="14720"/>
          <a:stretch/>
        </p:blipFill>
        <p:spPr>
          <a:xfrm rot="5400000">
            <a:off x="7952200" y="3695726"/>
            <a:ext cx="1108951" cy="1770550"/>
          </a:xfrm>
          <a:prstGeom prst="rect">
            <a:avLst/>
          </a:prstGeom>
          <a:noFill/>
          <a:ln>
            <a:noFill/>
          </a:ln>
        </p:spPr>
      </p:pic>
      <p:sp>
        <p:nvSpPr>
          <p:cNvPr id="261" name="Google Shape;261;p19"/>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58775" y="501469"/>
            <a:ext cx="7626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1pPr>
            <a:lvl2pPr lvl="1"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2pPr>
            <a:lvl3pPr lvl="2"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3pPr>
            <a:lvl4pPr lvl="3"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4pPr>
            <a:lvl5pPr lvl="4"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5pPr>
            <a:lvl6pPr lvl="5"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6pPr>
            <a:lvl7pPr lvl="6"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7pPr>
            <a:lvl8pPr lvl="7"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8pPr>
            <a:lvl9pPr lvl="8" algn="ctr">
              <a:lnSpc>
                <a:spcPct val="100000"/>
              </a:lnSpc>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59" r:id="rId6"/>
    <p:sldLayoutId id="2147483662" r:id="rId7"/>
    <p:sldLayoutId id="2147483663" r:id="rId8"/>
    <p:sldLayoutId id="2147483665" r:id="rId9"/>
    <p:sldLayoutId id="2147483666" r:id="rId10"/>
    <p:sldLayoutId id="2147483667"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hyperlink" Target="https://link.springer.com/chapter/10.1007/978-981-99-3478-2_1" TargetMode="External"/><Relationship Id="rId3" Type="http://schemas.openxmlformats.org/officeDocument/2006/relationships/hyperlink" Target="https://arxiv.org/pdf/2208.00768" TargetMode="External"/><Relationship Id="rId7" Type="http://schemas.openxmlformats.org/officeDocument/2006/relationships/hyperlink" Target="https://doi.org/10.1155/2021/5513500"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www.mdpi.com/2079-9292/12/4/955" TargetMode="External"/><Relationship Id="rId11" Type="http://schemas.openxmlformats.org/officeDocument/2006/relationships/image" Target="../media/image3.png"/><Relationship Id="rId5" Type="http://schemas.openxmlformats.org/officeDocument/2006/relationships/hyperlink" Target="https://link.springer.com/article/10.1007/s11042-022-12977-y" TargetMode="External"/><Relationship Id="rId10" Type="http://schemas.openxmlformats.org/officeDocument/2006/relationships/hyperlink" Target="https://arxiv.org/abs/2101.00216" TargetMode="External"/><Relationship Id="rId4" Type="http://schemas.openxmlformats.org/officeDocument/2006/relationships/hyperlink" Target="https://www.cancer.org/cancer/types/brain-spinal-cord-tumors-adults/about/key" TargetMode="External"/><Relationship Id="rId9" Type="http://schemas.openxmlformats.org/officeDocument/2006/relationships/hyperlink" Target="https://link.springer.com/article/10.1007/s11042-022-12362-9"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ctrTitle"/>
          </p:nvPr>
        </p:nvSpPr>
        <p:spPr>
          <a:xfrm>
            <a:off x="1276180" y="821763"/>
            <a:ext cx="6332400" cy="1890300"/>
          </a:xfrm>
          <a:prstGeom prst="rect">
            <a:avLst/>
          </a:prstGeom>
        </p:spPr>
        <p:txBody>
          <a:bodyPr spcFirstLastPara="1" wrap="square" lIns="91425" tIns="91425" rIns="91425" bIns="91425" anchor="b" anchorCtr="0">
            <a:noAutofit/>
          </a:bodyPr>
          <a:lstStyle/>
          <a:p>
            <a:pPr lvl="0"/>
            <a:r>
              <a:rPr lang="en-US" sz="3200" dirty="0">
                <a:latin typeface="Andalus" pitchFamily="18" charset="-78"/>
                <a:cs typeface="Andalus" pitchFamily="18" charset="-78"/>
              </a:rPr>
              <a:t>A Convolutional Neural Network Classifier ResNet50 and VGG-19 for MRI-based brain tumor detection</a:t>
            </a:r>
            <a:endParaRPr sz="3200" dirty="0">
              <a:latin typeface="Andalus" pitchFamily="18" charset="-78"/>
              <a:cs typeface="Andalus" pitchFamily="18" charset="-78"/>
            </a:endParaRPr>
          </a:p>
        </p:txBody>
      </p:sp>
      <p:sp>
        <p:nvSpPr>
          <p:cNvPr id="439" name="Google Shape;439;p36"/>
          <p:cNvSpPr txBox="1">
            <a:spLocks noGrp="1"/>
          </p:cNvSpPr>
          <p:nvPr>
            <p:ph type="subTitle" idx="1"/>
          </p:nvPr>
        </p:nvSpPr>
        <p:spPr>
          <a:xfrm>
            <a:off x="1116401" y="3291840"/>
            <a:ext cx="4619700" cy="16087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smtClean="0"/>
              <a:t>Supervisor:</a:t>
            </a:r>
          </a:p>
          <a:p>
            <a:pPr marL="0" lvl="0" indent="0" algn="l" rtl="0">
              <a:spcBef>
                <a:spcPts val="0"/>
              </a:spcBef>
              <a:spcAft>
                <a:spcPts val="0"/>
              </a:spcAft>
              <a:buNone/>
            </a:pPr>
            <a:r>
              <a:rPr lang="en-US" sz="1800" dirty="0" smtClean="0"/>
              <a:t>Dr.  Sara Salah</a:t>
            </a:r>
          </a:p>
          <a:p>
            <a:pPr marL="0" lvl="0" indent="0" algn="l" rtl="0">
              <a:spcBef>
                <a:spcPts val="0"/>
              </a:spcBef>
              <a:spcAft>
                <a:spcPts val="0"/>
              </a:spcAft>
              <a:buNone/>
            </a:pPr>
            <a:endParaRPr lang="en-US" sz="1800" dirty="0" smtClean="0"/>
          </a:p>
          <a:p>
            <a:pPr marL="0" lvl="0" indent="0"/>
            <a:r>
              <a:rPr lang="en-US" sz="1800" dirty="0" smtClean="0"/>
              <a:t>Assistant:</a:t>
            </a:r>
          </a:p>
          <a:p>
            <a:pPr marL="0" lvl="0" indent="0"/>
            <a:r>
              <a:rPr lang="en-US" sz="1800" dirty="0" smtClean="0"/>
              <a:t>Eng. Mena Nagy</a:t>
            </a:r>
            <a:endParaRPr lang="ar-EG" sz="1800" dirty="0" smtClean="0"/>
          </a:p>
          <a:p>
            <a:pPr marL="0" lvl="0" indent="0" algn="l" rtl="0">
              <a:spcBef>
                <a:spcPts val="0"/>
              </a:spcBef>
              <a:spcAft>
                <a:spcPts val="0"/>
              </a:spcAft>
              <a:buNone/>
            </a:pPr>
            <a:endParaRPr sz="1800" dirty="0"/>
          </a:p>
        </p:txBody>
      </p:sp>
      <p:sp>
        <p:nvSpPr>
          <p:cNvPr id="440" name="Google Shape;440;p36"/>
          <p:cNvSpPr/>
          <p:nvPr/>
        </p:nvSpPr>
        <p:spPr>
          <a:xfrm>
            <a:off x="7514500" y="4782675"/>
            <a:ext cx="601500" cy="601500"/>
          </a:xfrm>
          <a:prstGeom prst="ellipse">
            <a:avLst/>
          </a:prstGeom>
          <a:gradFill>
            <a:gsLst>
              <a:gs pos="0">
                <a:srgbClr val="FFFFFF">
                  <a:alpha val="57254"/>
                </a:srgbClr>
              </a:gs>
              <a:gs pos="28000">
                <a:srgbClr val="000000">
                  <a:alpha val="0"/>
                </a:srgbClr>
              </a:gs>
              <a:gs pos="100000">
                <a:srgbClr val="000000">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80675" y="1058224"/>
            <a:ext cx="7108200" cy="4085275"/>
          </a:xfrm>
        </p:spPr>
        <p:txBody>
          <a:bodyPr/>
          <a:lstStyle/>
          <a:p>
            <a:pPr>
              <a:buClr>
                <a:schemeClr val="accent6"/>
              </a:buClr>
              <a:buSzPct val="100000"/>
              <a:buFont typeface="Wingdings" pitchFamily="2" charset="2"/>
              <a:buChar char="Ø"/>
            </a:pPr>
            <a:r>
              <a:rPr lang="en-US" sz="1800" dirty="0"/>
              <a:t>Improvement in CNN performance by applying ResNet50-VGG19 as pretrained model</a:t>
            </a:r>
            <a:r>
              <a:rPr lang="en-US" sz="1800" dirty="0" smtClean="0"/>
              <a:t>, and </a:t>
            </a:r>
            <a:r>
              <a:rPr lang="en-US" sz="1800" dirty="0"/>
              <a:t>applying geometrical and statistical data augmentation techniques on brain tumor MRI, for an early and reliable detection of brain tumor to assist in the rapid treatment planning</a:t>
            </a:r>
            <a:r>
              <a:rPr lang="en-US" sz="1800" dirty="0" smtClean="0"/>
              <a:t>.</a:t>
            </a:r>
          </a:p>
          <a:p>
            <a:pPr marL="552450" indent="-400050">
              <a:buClr>
                <a:schemeClr val="accent6"/>
              </a:buClr>
              <a:buSzPct val="100000"/>
              <a:buFont typeface="+mj-lt"/>
              <a:buAutoNum type="romanLcPeriod"/>
            </a:pPr>
            <a:endParaRPr lang="en-US" sz="1600" dirty="0"/>
          </a:p>
          <a:p>
            <a:pPr>
              <a:buClr>
                <a:schemeClr val="accent6"/>
              </a:buClr>
              <a:buSzPct val="100000"/>
              <a:buFont typeface="Wingdings" pitchFamily="2" charset="2"/>
              <a:buChar char="Ø"/>
            </a:pPr>
            <a:r>
              <a:rPr lang="en-US" sz="1800" dirty="0"/>
              <a:t>A technique consisting of pre-processing on images</a:t>
            </a:r>
            <a:r>
              <a:rPr lang="en-US" sz="1800" dirty="0" smtClean="0"/>
              <a:t>, feature </a:t>
            </a:r>
            <a:r>
              <a:rPr lang="en-US" sz="1800" dirty="0"/>
              <a:t>extraction, reduction of feature space, and finally classification of images into positive and negative diagnosis of brain </a:t>
            </a:r>
            <a:r>
              <a:rPr lang="en-US" sz="1800" dirty="0" smtClean="0"/>
              <a:t>tumor.</a:t>
            </a:r>
          </a:p>
          <a:p>
            <a:pPr marL="552450" indent="-400050">
              <a:buClr>
                <a:schemeClr val="accent6"/>
              </a:buClr>
              <a:buSzPct val="100000"/>
              <a:buFont typeface="+mj-lt"/>
              <a:buAutoNum type="romanLcPeriod"/>
            </a:pPr>
            <a:endParaRPr lang="en-US" sz="1800" dirty="0"/>
          </a:p>
          <a:p>
            <a:pPr>
              <a:buClr>
                <a:schemeClr val="accent6"/>
              </a:buClr>
              <a:buSzPct val="100000"/>
              <a:buFont typeface="Wingdings" pitchFamily="2" charset="2"/>
              <a:buChar char="Ø"/>
            </a:pPr>
            <a:r>
              <a:rPr lang="en-US" sz="1800" dirty="0"/>
              <a:t>Evaluation of the power of combined model by classifying totally testing data</a:t>
            </a:r>
          </a:p>
        </p:txBody>
      </p:sp>
      <p:sp>
        <p:nvSpPr>
          <p:cNvPr id="3" name="Title 2"/>
          <p:cNvSpPr>
            <a:spLocks noGrp="1"/>
          </p:cNvSpPr>
          <p:nvPr>
            <p:ph type="title"/>
          </p:nvPr>
        </p:nvSpPr>
        <p:spPr/>
        <p:txBody>
          <a:bodyPr/>
          <a:lstStyle/>
          <a:p>
            <a:r>
              <a:rPr lang="en-US" sz="2800" dirty="0">
                <a:latin typeface="Andalus" pitchFamily="18" charset="-78"/>
                <a:cs typeface="Andalus" pitchFamily="18" charset="-78"/>
              </a:rPr>
              <a:t>Contributions of this work</a:t>
            </a:r>
          </a:p>
        </p:txBody>
      </p:sp>
    </p:spTree>
    <p:extLst>
      <p:ext uri="{BB962C8B-B14F-4D97-AF65-F5344CB8AC3E}">
        <p14:creationId xmlns:p14="http://schemas.microsoft.com/office/powerpoint/2010/main" val="4031978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48402" y="1305651"/>
            <a:ext cx="7108200" cy="3422700"/>
          </a:xfrm>
        </p:spPr>
        <p:txBody>
          <a:bodyPr/>
          <a:lstStyle/>
          <a:p>
            <a:pPr>
              <a:buClr>
                <a:schemeClr val="accent6"/>
              </a:buClr>
              <a:buSzPct val="100000"/>
              <a:buFont typeface="Wingdings" pitchFamily="2" charset="2"/>
              <a:buChar char="Ø"/>
            </a:pPr>
            <a:r>
              <a:rPr lang="en-US" sz="1800" dirty="0"/>
              <a:t>Producing up to 99.75% accuracy on the testing </a:t>
            </a:r>
            <a:r>
              <a:rPr lang="en-US" sz="1800" dirty="0" smtClean="0"/>
              <a:t>data by </a:t>
            </a:r>
            <a:r>
              <a:rPr lang="en-US" sz="1800" dirty="0"/>
              <a:t>the our combined </a:t>
            </a:r>
            <a:r>
              <a:rPr lang="en-US" sz="1800" dirty="0" smtClean="0"/>
              <a:t>model.</a:t>
            </a:r>
          </a:p>
          <a:p>
            <a:pPr>
              <a:buClr>
                <a:schemeClr val="accent6"/>
              </a:buClr>
              <a:buSzPct val="100000"/>
              <a:buFont typeface="Wingdings" pitchFamily="2" charset="2"/>
              <a:buChar char="Ø"/>
            </a:pPr>
            <a:endParaRPr lang="en-US" sz="1800" dirty="0"/>
          </a:p>
          <a:p>
            <a:pPr>
              <a:buClr>
                <a:schemeClr val="accent6"/>
              </a:buClr>
              <a:buSzPct val="100000"/>
              <a:buFont typeface="Wingdings" pitchFamily="2" charset="2"/>
              <a:buChar char="Ø"/>
            </a:pPr>
            <a:r>
              <a:rPr lang="en-US" sz="1800" dirty="0"/>
              <a:t> A comprehensive comparative analysis with the </a:t>
            </a:r>
            <a:r>
              <a:rPr lang="en-US" sz="1800" dirty="0" smtClean="0"/>
              <a:t>other existing </a:t>
            </a:r>
            <a:r>
              <a:rPr lang="en-US" sz="1800" dirty="0"/>
              <a:t>systems.</a:t>
            </a:r>
          </a:p>
        </p:txBody>
      </p:sp>
      <p:sp>
        <p:nvSpPr>
          <p:cNvPr id="3" name="Title 2"/>
          <p:cNvSpPr>
            <a:spLocks noGrp="1"/>
          </p:cNvSpPr>
          <p:nvPr>
            <p:ph type="title"/>
          </p:nvPr>
        </p:nvSpPr>
        <p:spPr/>
        <p:txBody>
          <a:bodyPr/>
          <a:lstStyle/>
          <a:p>
            <a:r>
              <a:rPr lang="en-US" sz="3200" dirty="0">
                <a:latin typeface="Andalus" pitchFamily="18" charset="-78"/>
                <a:cs typeface="Andalus" pitchFamily="18" charset="-78"/>
              </a:rPr>
              <a:t>Contributions of this </a:t>
            </a:r>
            <a:r>
              <a:rPr lang="en-US" sz="3200" dirty="0" smtClean="0">
                <a:latin typeface="Andalus" pitchFamily="18" charset="-78"/>
                <a:cs typeface="Andalus" pitchFamily="18" charset="-78"/>
              </a:rPr>
              <a:t>work con.</a:t>
            </a:r>
            <a:endParaRPr lang="en-US" dirty="0"/>
          </a:p>
        </p:txBody>
      </p:sp>
    </p:spTree>
    <p:extLst>
      <p:ext uri="{BB962C8B-B14F-4D97-AF65-F5344CB8AC3E}">
        <p14:creationId xmlns:p14="http://schemas.microsoft.com/office/powerpoint/2010/main" val="1264331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buClr>
                <a:schemeClr val="accent6"/>
              </a:buClr>
              <a:buSzPct val="100000"/>
              <a:buFont typeface="Wingdings" pitchFamily="2" charset="2"/>
              <a:buChar char="q"/>
            </a:pPr>
            <a:r>
              <a:rPr lang="en-US" sz="2000" dirty="0"/>
              <a:t>Deep learning (</a:t>
            </a:r>
            <a:r>
              <a:rPr lang="en-US" sz="2000" dirty="0" smtClean="0"/>
              <a:t>DL)  can </a:t>
            </a:r>
            <a:r>
              <a:rPr lang="en-US" sz="2000" dirty="0"/>
              <a:t>help you improve </a:t>
            </a:r>
            <a:r>
              <a:rPr lang="en-US" sz="2000" dirty="0" smtClean="0"/>
              <a:t>your performance</a:t>
            </a:r>
            <a:r>
              <a:rPr lang="en-US" sz="2000" dirty="0"/>
              <a:t>. </a:t>
            </a:r>
            <a:endParaRPr lang="en-US" sz="2000" dirty="0" smtClean="0"/>
          </a:p>
          <a:p>
            <a:pPr marL="152400" indent="0">
              <a:buNone/>
            </a:pPr>
            <a:endParaRPr lang="en-US" sz="2000" dirty="0"/>
          </a:p>
          <a:p>
            <a:pPr>
              <a:buClr>
                <a:schemeClr val="accent6"/>
              </a:buClr>
              <a:buSzPct val="100000"/>
              <a:buFont typeface="Wingdings" pitchFamily="2" charset="2"/>
              <a:buChar char="q"/>
            </a:pPr>
            <a:r>
              <a:rPr lang="en-US" sz="2000" dirty="0" smtClean="0"/>
              <a:t>The </a:t>
            </a:r>
            <a:r>
              <a:rPr lang="en-US" sz="2000" dirty="0"/>
              <a:t>DL being </a:t>
            </a:r>
            <a:r>
              <a:rPr lang="en-US" sz="2000" dirty="0" smtClean="0"/>
              <a:t>the subset </a:t>
            </a:r>
            <a:r>
              <a:rPr lang="en-US" sz="2000" dirty="0"/>
              <a:t>of Machine Learning(ML) does not involve the </a:t>
            </a:r>
            <a:r>
              <a:rPr lang="en-US" sz="2000" dirty="0" smtClean="0"/>
              <a:t>use of </a:t>
            </a:r>
            <a:r>
              <a:rPr lang="en-US" sz="2000" dirty="0"/>
              <a:t>any manual features . </a:t>
            </a:r>
            <a:endParaRPr lang="en-US" sz="2000" dirty="0" smtClean="0"/>
          </a:p>
          <a:p>
            <a:pPr marL="152400" indent="0">
              <a:buNone/>
            </a:pPr>
            <a:endParaRPr lang="en-US" sz="2000" dirty="0" smtClean="0"/>
          </a:p>
          <a:p>
            <a:pPr>
              <a:buClr>
                <a:schemeClr val="accent6"/>
              </a:buClr>
              <a:buSzPct val="100000"/>
              <a:buFont typeface="Wingdings" pitchFamily="2" charset="2"/>
              <a:buChar char="q"/>
            </a:pPr>
            <a:r>
              <a:rPr lang="en-US" sz="2000" dirty="0" smtClean="0"/>
              <a:t>DL </a:t>
            </a:r>
            <a:r>
              <a:rPr lang="en-US" sz="2000" dirty="0"/>
              <a:t>has been advocated for use </a:t>
            </a:r>
            <a:r>
              <a:rPr lang="en-US" sz="2000" dirty="0" smtClean="0"/>
              <a:t>in medical </a:t>
            </a:r>
            <a:r>
              <a:rPr lang="en-US" sz="2000" dirty="0"/>
              <a:t>imaging </a:t>
            </a:r>
            <a:r>
              <a:rPr lang="en-US" sz="2000" dirty="0" smtClean="0"/>
              <a:t>for classification</a:t>
            </a:r>
            <a:r>
              <a:rPr lang="en-US" sz="2000" dirty="0"/>
              <a:t>, detection, and </a:t>
            </a:r>
            <a:r>
              <a:rPr lang="en-US" sz="2000" dirty="0" smtClean="0"/>
              <a:t>segmentation in </a:t>
            </a:r>
            <a:r>
              <a:rPr lang="en-US" sz="2000" dirty="0"/>
              <a:t>several </a:t>
            </a:r>
            <a:r>
              <a:rPr lang="en-US" sz="2000" dirty="0" smtClean="0"/>
              <a:t>disciplines.</a:t>
            </a:r>
            <a:endParaRPr lang="en-US" sz="2000" dirty="0"/>
          </a:p>
        </p:txBody>
      </p:sp>
      <p:sp>
        <p:nvSpPr>
          <p:cNvPr id="3" name="Title 2"/>
          <p:cNvSpPr>
            <a:spLocks noGrp="1"/>
          </p:cNvSpPr>
          <p:nvPr>
            <p:ph type="title"/>
          </p:nvPr>
        </p:nvSpPr>
        <p:spPr/>
        <p:txBody>
          <a:bodyPr/>
          <a:lstStyle/>
          <a:p>
            <a:r>
              <a:rPr lang="en-US" dirty="0" smtClean="0">
                <a:solidFill>
                  <a:schemeClr val="accent6"/>
                </a:solidFill>
                <a:latin typeface="Andalus" pitchFamily="18" charset="-78"/>
                <a:cs typeface="Andalus" pitchFamily="18" charset="-78"/>
              </a:rPr>
              <a:t>The Deep Learning (DL)</a:t>
            </a:r>
            <a:endParaRPr lang="en-US" dirty="0">
              <a:solidFill>
                <a:schemeClr val="accent6"/>
              </a:solidFill>
              <a:latin typeface="Andalus" pitchFamily="18" charset="-78"/>
              <a:cs typeface="Andalus" pitchFamily="18" charset="-78"/>
            </a:endParaRPr>
          </a:p>
        </p:txBody>
      </p:sp>
    </p:spTree>
    <p:extLst>
      <p:ext uri="{BB962C8B-B14F-4D97-AF65-F5344CB8AC3E}">
        <p14:creationId xmlns:p14="http://schemas.microsoft.com/office/powerpoint/2010/main" val="4576324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48402" y="1305651"/>
            <a:ext cx="7108200" cy="3422700"/>
          </a:xfrm>
        </p:spPr>
        <p:txBody>
          <a:bodyPr/>
          <a:lstStyle/>
          <a:p>
            <a:pPr>
              <a:buClr>
                <a:schemeClr val="accent6"/>
              </a:buClr>
              <a:buSzPct val="100000"/>
              <a:buFont typeface="Wingdings" pitchFamily="2" charset="2"/>
              <a:buChar char="q"/>
            </a:pPr>
            <a:r>
              <a:rPr lang="en-US" sz="1600" dirty="0"/>
              <a:t>In 1980, CNN was used for </a:t>
            </a:r>
            <a:r>
              <a:rPr lang="en-US" sz="1600" dirty="0" smtClean="0"/>
              <a:t>the first </a:t>
            </a:r>
            <a:r>
              <a:rPr lang="en-US" sz="1600" dirty="0"/>
              <a:t>time</a:t>
            </a:r>
            <a:r>
              <a:rPr lang="en-US" sz="1600" dirty="0" smtClean="0"/>
              <a:t>.   </a:t>
            </a:r>
          </a:p>
          <a:p>
            <a:pPr marL="152400" indent="0">
              <a:buClr>
                <a:schemeClr val="accent6"/>
              </a:buClr>
              <a:buSzPct val="100000"/>
              <a:buNone/>
            </a:pPr>
            <a:endParaRPr lang="en-US" sz="1600" dirty="0" smtClean="0"/>
          </a:p>
          <a:p>
            <a:pPr>
              <a:buClr>
                <a:schemeClr val="accent6"/>
              </a:buClr>
              <a:buSzPct val="100000"/>
              <a:buFont typeface="Wingdings" pitchFamily="2" charset="2"/>
              <a:buChar char="q"/>
            </a:pPr>
            <a:r>
              <a:rPr lang="en-US" sz="1600" dirty="0" smtClean="0"/>
              <a:t>It </a:t>
            </a:r>
            <a:r>
              <a:rPr lang="en-US" sz="1600" dirty="0"/>
              <a:t>is essentially a </a:t>
            </a:r>
            <a:r>
              <a:rPr lang="en-US" sz="1600" dirty="0" smtClean="0"/>
              <a:t>multilayer perceptron </a:t>
            </a:r>
            <a:r>
              <a:rPr lang="en-US" sz="1600" dirty="0"/>
              <a:t>(</a:t>
            </a:r>
            <a:r>
              <a:rPr lang="en-US" sz="1600" dirty="0" smtClean="0"/>
              <a:t>MLP) network </a:t>
            </a:r>
            <a:r>
              <a:rPr lang="en-US" sz="1600" dirty="0"/>
              <a:t>in disguise. </a:t>
            </a:r>
            <a:endParaRPr lang="en-US" sz="1600" dirty="0" smtClean="0"/>
          </a:p>
          <a:p>
            <a:pPr marL="152400" indent="0">
              <a:buClr>
                <a:schemeClr val="accent6"/>
              </a:buClr>
              <a:buSzPct val="100000"/>
              <a:buNone/>
            </a:pPr>
            <a:endParaRPr lang="en-US" sz="1600" dirty="0" smtClean="0"/>
          </a:p>
          <a:p>
            <a:pPr>
              <a:buClr>
                <a:schemeClr val="accent6"/>
              </a:buClr>
              <a:buSzPct val="100000"/>
              <a:buFont typeface="Wingdings" pitchFamily="2" charset="2"/>
              <a:buChar char="q"/>
            </a:pPr>
            <a:r>
              <a:rPr lang="en-US" sz="1600" dirty="0" smtClean="0"/>
              <a:t>A </a:t>
            </a:r>
            <a:r>
              <a:rPr lang="en-US" sz="1600" dirty="0"/>
              <a:t>CNN combines feature </a:t>
            </a:r>
            <a:r>
              <a:rPr lang="en-US" sz="1600" dirty="0" smtClean="0"/>
              <a:t>extraction and </a:t>
            </a:r>
            <a:r>
              <a:rPr lang="en-US" sz="1600" dirty="0"/>
              <a:t>classification processes, requiring less preprocessing </a:t>
            </a:r>
            <a:r>
              <a:rPr lang="en-US" sz="1600" dirty="0" smtClean="0"/>
              <a:t>and feature </a:t>
            </a:r>
            <a:r>
              <a:rPr lang="en-US" sz="1600" dirty="0"/>
              <a:t>extraction. </a:t>
            </a:r>
            <a:endParaRPr lang="en-US" sz="1600" dirty="0" smtClean="0"/>
          </a:p>
          <a:p>
            <a:pPr marL="152400" indent="0">
              <a:buClr>
                <a:schemeClr val="accent6"/>
              </a:buClr>
              <a:buSzPct val="100000"/>
              <a:buNone/>
            </a:pPr>
            <a:endParaRPr lang="en-US" sz="1600" dirty="0" smtClean="0"/>
          </a:p>
          <a:p>
            <a:pPr>
              <a:buClr>
                <a:schemeClr val="accent6"/>
              </a:buClr>
              <a:buSzPct val="100000"/>
              <a:buFont typeface="Wingdings" pitchFamily="2" charset="2"/>
              <a:buChar char="q"/>
            </a:pPr>
            <a:r>
              <a:rPr lang="en-US" sz="1600" dirty="0" smtClean="0"/>
              <a:t>A </a:t>
            </a:r>
            <a:r>
              <a:rPr lang="en-US" sz="1600" dirty="0"/>
              <a:t>CNN can extract important and </a:t>
            </a:r>
            <a:r>
              <a:rPr lang="en-US" sz="1600" dirty="0" smtClean="0"/>
              <a:t>related features </a:t>
            </a:r>
            <a:r>
              <a:rPr lang="en-US" sz="1600" dirty="0"/>
              <a:t>from photos automatically. </a:t>
            </a:r>
            <a:endParaRPr lang="en-US" sz="1600" dirty="0" smtClean="0"/>
          </a:p>
          <a:p>
            <a:pPr marL="152400" indent="0">
              <a:buClr>
                <a:schemeClr val="accent6"/>
              </a:buClr>
              <a:buSzPct val="100000"/>
              <a:buNone/>
            </a:pPr>
            <a:endParaRPr lang="en-US" sz="1600" dirty="0" smtClean="0"/>
          </a:p>
          <a:p>
            <a:pPr>
              <a:buClr>
                <a:schemeClr val="accent6"/>
              </a:buClr>
              <a:buSzPct val="100000"/>
              <a:buFont typeface="Wingdings" pitchFamily="2" charset="2"/>
              <a:buChar char="q"/>
            </a:pPr>
            <a:r>
              <a:rPr lang="en-US" sz="1600" dirty="0" smtClean="0"/>
              <a:t>A </a:t>
            </a:r>
            <a:r>
              <a:rPr lang="en-US" sz="1600" dirty="0"/>
              <a:t>CNN can also </a:t>
            </a:r>
            <a:r>
              <a:rPr lang="en-US" sz="1600" dirty="0" smtClean="0"/>
              <a:t>produce high </a:t>
            </a:r>
            <a:r>
              <a:rPr lang="en-US" sz="1600" dirty="0"/>
              <a:t>recognition accuracy even if just a little amount </a:t>
            </a:r>
            <a:r>
              <a:rPr lang="en-US" sz="1600" dirty="0" smtClean="0"/>
              <a:t>of training </a:t>
            </a:r>
            <a:r>
              <a:rPr lang="en-US" sz="1600" dirty="0"/>
              <a:t>data are provided</a:t>
            </a:r>
            <a:r>
              <a:rPr lang="en-US" sz="1600" dirty="0" smtClean="0"/>
              <a:t>.</a:t>
            </a:r>
            <a:r>
              <a:rPr lang="en-US" sz="1200" dirty="0" smtClean="0"/>
              <a:t>[4]</a:t>
            </a:r>
            <a:endParaRPr lang="en-US" sz="1600" dirty="0"/>
          </a:p>
        </p:txBody>
      </p:sp>
      <p:sp>
        <p:nvSpPr>
          <p:cNvPr id="3" name="Title 2"/>
          <p:cNvSpPr>
            <a:spLocks noGrp="1"/>
          </p:cNvSpPr>
          <p:nvPr>
            <p:ph type="title"/>
          </p:nvPr>
        </p:nvSpPr>
        <p:spPr/>
        <p:txBody>
          <a:bodyPr/>
          <a:lstStyle/>
          <a:p>
            <a:r>
              <a:rPr lang="en-US" dirty="0">
                <a:latin typeface="Andalus" pitchFamily="18" charset="-78"/>
                <a:cs typeface="Andalus" pitchFamily="18" charset="-78"/>
              </a:rPr>
              <a:t>Convolutional neural </a:t>
            </a:r>
            <a:r>
              <a:rPr lang="en-US" dirty="0" smtClean="0">
                <a:latin typeface="Andalus" pitchFamily="18" charset="-78"/>
                <a:cs typeface="Andalus" pitchFamily="18" charset="-78"/>
              </a:rPr>
              <a:t>network (CNN)</a:t>
            </a:r>
            <a:r>
              <a:rPr lang="en-US" dirty="0">
                <a:latin typeface="Andalus" pitchFamily="18" charset="-78"/>
                <a:cs typeface="Andalus" pitchFamily="18" charset="-78"/>
              </a:rPr>
              <a:t/>
            </a:r>
            <a:br>
              <a:rPr lang="en-US" dirty="0">
                <a:latin typeface="Andalus" pitchFamily="18" charset="-78"/>
                <a:cs typeface="Andalus" pitchFamily="18" charset="-78"/>
              </a:rPr>
            </a:br>
            <a:endParaRPr lang="en-US" dirty="0">
              <a:latin typeface="Andalus" pitchFamily="18" charset="-78"/>
              <a:cs typeface="Andalus" pitchFamily="18" charset="-78"/>
            </a:endParaRPr>
          </a:p>
        </p:txBody>
      </p:sp>
    </p:spTree>
    <p:extLst>
      <p:ext uri="{BB962C8B-B14F-4D97-AF65-F5344CB8AC3E}">
        <p14:creationId xmlns:p14="http://schemas.microsoft.com/office/powerpoint/2010/main" val="38869487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7754" y="471541"/>
            <a:ext cx="6546273" cy="1323439"/>
          </a:xfrm>
          <a:prstGeom prst="rect">
            <a:avLst/>
          </a:prstGeom>
          <a:noFill/>
        </p:spPr>
        <p:txBody>
          <a:bodyPr wrap="square" rtlCol="0">
            <a:spAutoFit/>
          </a:bodyPr>
          <a:lstStyle/>
          <a:p>
            <a:r>
              <a:rPr lang="en-US" sz="1600" dirty="0">
                <a:solidFill>
                  <a:schemeClr val="accent6"/>
                </a:solidFill>
                <a:latin typeface="Albert Sans" charset="0"/>
              </a:rPr>
              <a:t>ImageNet, AlexNet, VGG19, GoogLeNet, and ResNet50 </a:t>
            </a:r>
            <a:r>
              <a:rPr lang="en-US" sz="1600" dirty="0" smtClean="0">
                <a:solidFill>
                  <a:schemeClr val="accent6"/>
                </a:solidFill>
                <a:latin typeface="Albert Sans" charset="0"/>
              </a:rPr>
              <a:t>are examples </a:t>
            </a:r>
            <a:r>
              <a:rPr lang="en-US" sz="1600" dirty="0">
                <a:solidFill>
                  <a:schemeClr val="accent6"/>
                </a:solidFill>
                <a:latin typeface="Albert Sans" charset="0"/>
              </a:rPr>
              <a:t>of prominent CNN models that have achieved substantial advances in image recognition, in this research we used ResNet50 and VGG19 as pre-trained model for Generic CNN </a:t>
            </a:r>
            <a:r>
              <a:rPr lang="en-US" sz="1600" dirty="0" smtClean="0">
                <a:solidFill>
                  <a:schemeClr val="accent6"/>
                </a:solidFill>
                <a:latin typeface="Albert Sans" charset="0"/>
              </a:rPr>
              <a:t>model </a:t>
            </a:r>
          </a:p>
          <a:p>
            <a:r>
              <a:rPr lang="en-US" sz="1600" dirty="0" smtClean="0">
                <a:solidFill>
                  <a:schemeClr val="accent6"/>
                </a:solidFill>
                <a:latin typeface="Albert Sans" charset="0"/>
              </a:rPr>
              <a:t>(see figure1 )</a:t>
            </a:r>
            <a:endParaRPr lang="en-US" sz="1600" dirty="0">
              <a:solidFill>
                <a:schemeClr val="accent6"/>
              </a:solidFill>
              <a:latin typeface="Albert Sans"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417" y="1893692"/>
            <a:ext cx="6733309" cy="2667917"/>
          </a:xfrm>
          <a:prstGeom prst="rect">
            <a:avLst/>
          </a:prstGeom>
        </p:spPr>
      </p:pic>
      <p:sp>
        <p:nvSpPr>
          <p:cNvPr id="5" name="TextBox 4"/>
          <p:cNvSpPr txBox="1"/>
          <p:nvPr/>
        </p:nvSpPr>
        <p:spPr>
          <a:xfrm>
            <a:off x="1579415" y="4573975"/>
            <a:ext cx="6733309" cy="276999"/>
          </a:xfrm>
          <a:prstGeom prst="rect">
            <a:avLst/>
          </a:prstGeom>
          <a:noFill/>
        </p:spPr>
        <p:txBody>
          <a:bodyPr wrap="square" rtlCol="0">
            <a:spAutoFit/>
          </a:bodyPr>
          <a:lstStyle/>
          <a:p>
            <a:pPr algn="ctr"/>
            <a:r>
              <a:rPr lang="en-US" sz="1200" dirty="0" smtClean="0">
                <a:solidFill>
                  <a:schemeClr val="accent6"/>
                </a:solidFill>
              </a:rPr>
              <a:t>Figure 1: Flow </a:t>
            </a:r>
            <a:r>
              <a:rPr lang="en-US" sz="1200" dirty="0">
                <a:solidFill>
                  <a:schemeClr val="accent6"/>
                </a:solidFill>
              </a:rPr>
              <a:t>diagram of the suggested method for BT classification.</a:t>
            </a:r>
          </a:p>
        </p:txBody>
      </p:sp>
    </p:spTree>
    <p:extLst>
      <p:ext uri="{BB962C8B-B14F-4D97-AF65-F5344CB8AC3E}">
        <p14:creationId xmlns:p14="http://schemas.microsoft.com/office/powerpoint/2010/main" val="859820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634701"/>
            <a:ext cx="5011334" cy="4303058"/>
          </a:xfrm>
        </p:spPr>
        <p:txBody>
          <a:bodyPr/>
          <a:lstStyle/>
          <a:p>
            <a:pPr>
              <a:buClr>
                <a:schemeClr val="accent6"/>
              </a:buClr>
              <a:buSzPct val="100000"/>
              <a:buFont typeface="Wingdings" pitchFamily="2" charset="2"/>
              <a:buChar char="Ø"/>
            </a:pPr>
            <a:endParaRPr lang="en-US" sz="1600" dirty="0" smtClean="0"/>
          </a:p>
          <a:p>
            <a:pPr>
              <a:buClr>
                <a:schemeClr val="accent6"/>
              </a:buClr>
              <a:buSzPct val="100000"/>
              <a:buFont typeface="Wingdings" pitchFamily="2" charset="2"/>
              <a:buChar char="Ø"/>
            </a:pPr>
            <a:endParaRPr lang="en-US" sz="1600" dirty="0"/>
          </a:p>
          <a:p>
            <a:pPr>
              <a:buClr>
                <a:schemeClr val="accent6"/>
              </a:buClr>
              <a:buSzPct val="100000"/>
              <a:buFont typeface="Wingdings" pitchFamily="2" charset="2"/>
              <a:buChar char="Ø"/>
            </a:pPr>
            <a:r>
              <a:rPr lang="en-US" sz="1600" dirty="0" smtClean="0"/>
              <a:t>The </a:t>
            </a:r>
            <a:r>
              <a:rPr lang="en-US" sz="1600" dirty="0"/>
              <a:t>pre-trained Resnet50 model applications, which </a:t>
            </a:r>
            <a:r>
              <a:rPr lang="en-US" sz="1600" dirty="0" smtClean="0"/>
              <a:t>has largely </a:t>
            </a:r>
            <a:r>
              <a:rPr lang="en-US" sz="1600" dirty="0"/>
              <a:t>been adopted and approved by researchers </a:t>
            </a:r>
            <a:r>
              <a:rPr lang="en-US" sz="1600" dirty="0" smtClean="0"/>
              <a:t>working on </a:t>
            </a:r>
            <a:r>
              <a:rPr lang="en-US" sz="1600" dirty="0"/>
              <a:t>image classification tasks and medical image </a:t>
            </a:r>
            <a:r>
              <a:rPr lang="en-US" sz="1600" dirty="0" smtClean="0"/>
              <a:t>analysis.</a:t>
            </a:r>
          </a:p>
          <a:p>
            <a:pPr>
              <a:buClr>
                <a:schemeClr val="accent6"/>
              </a:buClr>
              <a:buSzPct val="100000"/>
              <a:buFont typeface="Wingdings" pitchFamily="2" charset="2"/>
              <a:buChar char="Ø"/>
            </a:pPr>
            <a:endParaRPr lang="en-US" sz="1600" dirty="0"/>
          </a:p>
          <a:p>
            <a:pPr>
              <a:buClr>
                <a:schemeClr val="accent6"/>
              </a:buClr>
              <a:buSzPct val="100000"/>
              <a:buFont typeface="Wingdings" pitchFamily="2" charset="2"/>
              <a:buChar char="Ø"/>
            </a:pPr>
            <a:r>
              <a:rPr lang="en-US" sz="1600" dirty="0" smtClean="0"/>
              <a:t>By </a:t>
            </a:r>
            <a:r>
              <a:rPr lang="en-US" sz="1600" dirty="0"/>
              <a:t>having skip-connection-based Identity blocks, the resnet has already resolved the deep-hidden layer problems in convolutional </a:t>
            </a:r>
            <a:r>
              <a:rPr lang="en-US" sz="1600" dirty="0" smtClean="0"/>
              <a:t>neural networks. (see figure 2 )</a:t>
            </a:r>
          </a:p>
          <a:p>
            <a:pPr marL="152400" indent="0">
              <a:buClr>
                <a:schemeClr val="accent6"/>
              </a:buClr>
              <a:buSzPct val="100000"/>
              <a:buNone/>
            </a:pPr>
            <a:endParaRPr lang="en-US" sz="2800" dirty="0" smtClean="0"/>
          </a:p>
        </p:txBody>
      </p:sp>
      <p:sp>
        <p:nvSpPr>
          <p:cNvPr id="3" name="Title 2"/>
          <p:cNvSpPr>
            <a:spLocks noGrp="1"/>
          </p:cNvSpPr>
          <p:nvPr>
            <p:ph type="title"/>
          </p:nvPr>
        </p:nvSpPr>
        <p:spPr>
          <a:xfrm>
            <a:off x="261579" y="97528"/>
            <a:ext cx="7717200" cy="572700"/>
          </a:xfrm>
        </p:spPr>
        <p:txBody>
          <a:bodyPr/>
          <a:lstStyle/>
          <a:p>
            <a:r>
              <a:rPr lang="en-US" dirty="0"/>
              <a:t> </a:t>
            </a:r>
            <a:r>
              <a:rPr lang="en-US" dirty="0">
                <a:latin typeface="Andalus" pitchFamily="18" charset="-78"/>
                <a:cs typeface="Andalus" pitchFamily="18" charset="-78"/>
              </a:rPr>
              <a:t>Pre-trained Resnet50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612" y="827811"/>
            <a:ext cx="3550024" cy="2646909"/>
          </a:xfrm>
          <a:prstGeom prst="rect">
            <a:avLst/>
          </a:prstGeom>
        </p:spPr>
      </p:pic>
      <p:sp>
        <p:nvSpPr>
          <p:cNvPr id="5" name="TextBox 4"/>
          <p:cNvSpPr txBox="1"/>
          <p:nvPr/>
        </p:nvSpPr>
        <p:spPr>
          <a:xfrm>
            <a:off x="5432612" y="3474720"/>
            <a:ext cx="3550024" cy="261610"/>
          </a:xfrm>
          <a:prstGeom prst="rect">
            <a:avLst/>
          </a:prstGeom>
          <a:noFill/>
        </p:spPr>
        <p:txBody>
          <a:bodyPr wrap="square" rtlCol="0">
            <a:spAutoFit/>
          </a:bodyPr>
          <a:lstStyle/>
          <a:p>
            <a:pPr algn="ctr"/>
            <a:r>
              <a:rPr lang="en-US" sz="1100" dirty="0" smtClean="0">
                <a:solidFill>
                  <a:schemeClr val="accent6"/>
                </a:solidFill>
              </a:rPr>
              <a:t>Figure 2: A </a:t>
            </a:r>
            <a:r>
              <a:rPr lang="en-US" sz="1100" dirty="0">
                <a:solidFill>
                  <a:schemeClr val="accent6"/>
                </a:solidFill>
              </a:rPr>
              <a:t>Residual Block Architecture</a:t>
            </a:r>
          </a:p>
        </p:txBody>
      </p:sp>
    </p:spTree>
    <p:extLst>
      <p:ext uri="{BB962C8B-B14F-4D97-AF65-F5344CB8AC3E}">
        <p14:creationId xmlns:p14="http://schemas.microsoft.com/office/powerpoint/2010/main" val="515320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5864"/>
            <a:ext cx="8801100" cy="523220"/>
          </a:xfrm>
          <a:prstGeom prst="rect">
            <a:avLst/>
          </a:prstGeom>
          <a:noFill/>
        </p:spPr>
        <p:txBody>
          <a:bodyPr wrap="square" rtlCol="0">
            <a:spAutoFit/>
          </a:bodyPr>
          <a:lstStyle/>
          <a:p>
            <a:pPr marL="152400" lvl="0">
              <a:buClr>
                <a:srgbClr val="FFFFFF"/>
              </a:buClr>
              <a:buSzPct val="100000"/>
            </a:pPr>
            <a:r>
              <a:rPr lang="en-US" sz="2800" dirty="0">
                <a:solidFill>
                  <a:srgbClr val="F1F6FF"/>
                </a:solidFill>
                <a:latin typeface="Andalus" pitchFamily="18" charset="-78"/>
                <a:cs typeface="Andalus" pitchFamily="18" charset="-78"/>
                <a:sym typeface="Barlow"/>
              </a:rPr>
              <a:t>What </a:t>
            </a:r>
            <a:r>
              <a:rPr lang="en-US" sz="2800" dirty="0" smtClean="0">
                <a:solidFill>
                  <a:srgbClr val="F1F6FF"/>
                </a:solidFill>
                <a:latin typeface="Andalus" pitchFamily="18" charset="-78"/>
                <a:cs typeface="Andalus" pitchFamily="18" charset="-78"/>
                <a:sym typeface="Barlow"/>
              </a:rPr>
              <a:t>is deep-hidden </a:t>
            </a:r>
            <a:r>
              <a:rPr lang="en-US" sz="2800" dirty="0">
                <a:solidFill>
                  <a:srgbClr val="F1F6FF"/>
                </a:solidFill>
                <a:latin typeface="Andalus" pitchFamily="18" charset="-78"/>
                <a:cs typeface="Andalus" pitchFamily="18" charset="-78"/>
                <a:sym typeface="Barlow"/>
              </a:rPr>
              <a:t>layer problems in </a:t>
            </a:r>
            <a:r>
              <a:rPr lang="en-US" sz="2800" dirty="0" smtClean="0">
                <a:solidFill>
                  <a:srgbClr val="F1F6FF"/>
                </a:solidFill>
                <a:latin typeface="Andalus" pitchFamily="18" charset="-78"/>
                <a:cs typeface="Andalus" pitchFamily="18" charset="-78"/>
                <a:sym typeface="Barlow"/>
              </a:rPr>
              <a:t>CNN?</a:t>
            </a:r>
            <a:endParaRPr lang="en-US" sz="2800" dirty="0">
              <a:solidFill>
                <a:srgbClr val="F1F6FF"/>
              </a:solidFill>
              <a:latin typeface="Andalus" pitchFamily="18" charset="-78"/>
              <a:cs typeface="Andalus" pitchFamily="18" charset="-78"/>
              <a:sym typeface="Barlow"/>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852731"/>
            <a:ext cx="3886200" cy="2143424"/>
          </a:xfrm>
          <a:prstGeom prst="rect">
            <a:avLst/>
          </a:prstGeom>
        </p:spPr>
      </p:pic>
      <p:sp>
        <p:nvSpPr>
          <p:cNvPr id="5" name="TextBox 4"/>
          <p:cNvSpPr txBox="1"/>
          <p:nvPr/>
        </p:nvSpPr>
        <p:spPr>
          <a:xfrm>
            <a:off x="1" y="924791"/>
            <a:ext cx="5185063" cy="3970318"/>
          </a:xfrm>
          <a:prstGeom prst="rect">
            <a:avLst/>
          </a:prstGeom>
          <a:noFill/>
        </p:spPr>
        <p:txBody>
          <a:bodyPr wrap="square" rtlCol="0">
            <a:spAutoFit/>
          </a:bodyPr>
          <a:lstStyle/>
          <a:p>
            <a:pPr marL="285750" indent="-285750">
              <a:buClr>
                <a:schemeClr val="tx1"/>
              </a:buClr>
              <a:buFont typeface="Wingdings" pitchFamily="2" charset="2"/>
              <a:buChar char="Ø"/>
            </a:pPr>
            <a:r>
              <a:rPr lang="en-US" sz="1600" dirty="0">
                <a:solidFill>
                  <a:schemeClr val="tx1"/>
                </a:solidFill>
              </a:rPr>
              <a:t>That means, theoretically it is known that by increasing hidden layers in the </a:t>
            </a:r>
            <a:r>
              <a:rPr lang="en-US" sz="1600" dirty="0" smtClean="0">
                <a:solidFill>
                  <a:schemeClr val="tx1"/>
                </a:solidFill>
              </a:rPr>
              <a:t>neural network ,the </a:t>
            </a:r>
            <a:r>
              <a:rPr lang="en-US" sz="1600" dirty="0">
                <a:solidFill>
                  <a:schemeClr val="tx1"/>
                </a:solidFill>
              </a:rPr>
              <a:t>accuracy must </a:t>
            </a:r>
            <a:r>
              <a:rPr lang="en-US" sz="1600" dirty="0" smtClean="0">
                <a:solidFill>
                  <a:schemeClr val="tx1"/>
                </a:solidFill>
              </a:rPr>
              <a:t>increase.</a:t>
            </a:r>
          </a:p>
          <a:p>
            <a:pPr>
              <a:buClr>
                <a:schemeClr val="tx1"/>
              </a:buClr>
            </a:pPr>
            <a:endParaRPr lang="en-US" dirty="0" smtClean="0">
              <a:solidFill>
                <a:schemeClr val="tx1"/>
              </a:solidFill>
            </a:endParaRPr>
          </a:p>
          <a:p>
            <a:pPr marL="285750" indent="-285750">
              <a:buClr>
                <a:schemeClr val="tx1"/>
              </a:buClr>
              <a:buFont typeface="Wingdings" pitchFamily="2" charset="2"/>
              <a:buChar char="Ø"/>
            </a:pPr>
            <a:r>
              <a:rPr lang="en-US" sz="1600" dirty="0" smtClean="0">
                <a:solidFill>
                  <a:schemeClr val="tx1"/>
                </a:solidFill>
              </a:rPr>
              <a:t>But </a:t>
            </a:r>
            <a:r>
              <a:rPr lang="en-US" sz="1600" dirty="0">
                <a:solidFill>
                  <a:schemeClr val="tx1"/>
                </a:solidFill>
              </a:rPr>
              <a:t>in a real case scenario, it doesn't </a:t>
            </a:r>
            <a:r>
              <a:rPr lang="en-US" sz="1600" dirty="0" smtClean="0">
                <a:solidFill>
                  <a:schemeClr val="tx1"/>
                </a:solidFill>
              </a:rPr>
              <a:t>happen</a:t>
            </a:r>
            <a:r>
              <a:rPr lang="en-US" dirty="0" smtClean="0">
                <a:solidFill>
                  <a:schemeClr val="tx1"/>
                </a:solidFill>
              </a:rPr>
              <a:t>. </a:t>
            </a:r>
          </a:p>
          <a:p>
            <a:pPr>
              <a:buClr>
                <a:schemeClr val="tx1"/>
              </a:buClr>
            </a:pPr>
            <a:endParaRPr lang="en-US" dirty="0">
              <a:solidFill>
                <a:schemeClr val="tx1"/>
              </a:solidFill>
            </a:endParaRPr>
          </a:p>
          <a:p>
            <a:pPr marL="285750" indent="-285750">
              <a:buClr>
                <a:schemeClr val="tx1"/>
              </a:buClr>
              <a:buFont typeface="Wingdings" pitchFamily="2" charset="2"/>
              <a:buChar char="Ø"/>
            </a:pPr>
            <a:r>
              <a:rPr lang="en-US" sz="1600" dirty="0" smtClean="0">
                <a:solidFill>
                  <a:schemeClr val="tx1"/>
                </a:solidFill>
              </a:rPr>
              <a:t>By </a:t>
            </a:r>
            <a:r>
              <a:rPr lang="en-US" sz="1600" dirty="0">
                <a:solidFill>
                  <a:schemeClr val="tx1"/>
                </a:solidFill>
              </a:rPr>
              <a:t>merely stacking layers on top of one another, network depth cannot be increased</a:t>
            </a:r>
            <a:r>
              <a:rPr lang="en-US" sz="1600" dirty="0" smtClean="0">
                <a:solidFill>
                  <a:schemeClr val="tx1"/>
                </a:solidFill>
              </a:rPr>
              <a:t>. </a:t>
            </a:r>
          </a:p>
          <a:p>
            <a:pPr marL="285750" indent="-285750">
              <a:buClr>
                <a:schemeClr val="tx1"/>
              </a:buClr>
              <a:buFont typeface="Wingdings" pitchFamily="2" charset="2"/>
              <a:buChar char="Ø"/>
            </a:pPr>
            <a:endParaRPr lang="en-US" sz="1600" dirty="0" smtClean="0">
              <a:solidFill>
                <a:schemeClr val="tx1"/>
              </a:solidFill>
            </a:endParaRPr>
          </a:p>
          <a:p>
            <a:pPr marL="285750" indent="-285750">
              <a:buClr>
                <a:schemeClr val="tx1"/>
              </a:buClr>
              <a:buFont typeface="Wingdings" pitchFamily="2" charset="2"/>
              <a:buChar char="Ø"/>
            </a:pPr>
            <a:r>
              <a:rPr lang="en-US" sz="1600" dirty="0" smtClean="0">
                <a:solidFill>
                  <a:schemeClr val="tx1"/>
                </a:solidFill>
              </a:rPr>
              <a:t>Since </a:t>
            </a:r>
            <a:r>
              <a:rPr lang="en-US" sz="1600" dirty="0">
                <a:solidFill>
                  <a:schemeClr val="tx1"/>
                </a:solidFill>
              </a:rPr>
              <a:t>the gradient is back-propagated to earlier layers and may become arbitrarily small through repeated multiplication , deep networks are notoriously difficult to train. As a result shows that as the network develops deeper, its performance becomes saturated or even starts to decline </a:t>
            </a:r>
            <a:r>
              <a:rPr lang="en-US" sz="1600" dirty="0" smtClean="0">
                <a:solidFill>
                  <a:schemeClr val="tx1"/>
                </a:solidFill>
              </a:rPr>
              <a:t>quickly</a:t>
            </a:r>
          </a:p>
          <a:p>
            <a:pPr marL="285750" indent="-285750">
              <a:buClr>
                <a:schemeClr val="tx1"/>
              </a:buClr>
              <a:buFont typeface="Wingdings" pitchFamily="2" charset="2"/>
              <a:buChar char="Ø"/>
            </a:pPr>
            <a:r>
              <a:rPr lang="en-US" sz="1200" dirty="0" smtClean="0">
                <a:solidFill>
                  <a:schemeClr val="tx1"/>
                </a:solidFill>
              </a:rPr>
              <a:t>(shown in figure 3)</a:t>
            </a:r>
            <a:endParaRPr lang="en-US" sz="1200" dirty="0">
              <a:solidFill>
                <a:schemeClr val="tx1"/>
              </a:solidFill>
            </a:endParaRPr>
          </a:p>
        </p:txBody>
      </p:sp>
      <p:sp>
        <p:nvSpPr>
          <p:cNvPr id="6" name="TextBox 5"/>
          <p:cNvSpPr txBox="1"/>
          <p:nvPr/>
        </p:nvSpPr>
        <p:spPr>
          <a:xfrm>
            <a:off x="5330536" y="4002475"/>
            <a:ext cx="3813464" cy="430887"/>
          </a:xfrm>
          <a:prstGeom prst="rect">
            <a:avLst/>
          </a:prstGeom>
          <a:noFill/>
        </p:spPr>
        <p:txBody>
          <a:bodyPr wrap="square" rtlCol="0">
            <a:spAutoFit/>
          </a:bodyPr>
          <a:lstStyle/>
          <a:p>
            <a:pPr algn="ctr"/>
            <a:r>
              <a:rPr lang="en-US" sz="1100" dirty="0" smtClean="0">
                <a:solidFill>
                  <a:schemeClr val="accent6"/>
                </a:solidFill>
              </a:rPr>
              <a:t>Figure 3: Increasing </a:t>
            </a:r>
            <a:r>
              <a:rPr lang="en-US" sz="1100" dirty="0">
                <a:solidFill>
                  <a:schemeClr val="accent6"/>
                </a:solidFill>
              </a:rPr>
              <a:t>network depth leads to worse performance</a:t>
            </a:r>
          </a:p>
        </p:txBody>
      </p:sp>
    </p:spTree>
    <p:extLst>
      <p:ext uri="{BB962C8B-B14F-4D97-AF65-F5344CB8AC3E}">
        <p14:creationId xmlns:p14="http://schemas.microsoft.com/office/powerpoint/2010/main" val="292044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3911"/>
            <a:ext cx="6743700" cy="523220"/>
          </a:xfrm>
          <a:prstGeom prst="rect">
            <a:avLst/>
          </a:prstGeom>
          <a:noFill/>
        </p:spPr>
        <p:txBody>
          <a:bodyPr wrap="square" rtlCol="0">
            <a:spAutoFit/>
          </a:bodyPr>
          <a:lstStyle/>
          <a:p>
            <a:r>
              <a:rPr lang="en-US" sz="2800" dirty="0">
                <a:solidFill>
                  <a:schemeClr val="accent6"/>
                </a:solidFill>
                <a:latin typeface="Andalus" pitchFamily="18" charset="-78"/>
                <a:cs typeface="Andalus" pitchFamily="18" charset="-78"/>
              </a:rPr>
              <a:t>Visual Geometry </a:t>
            </a:r>
            <a:r>
              <a:rPr lang="en-US" sz="2800" dirty="0" smtClean="0">
                <a:solidFill>
                  <a:schemeClr val="accent6"/>
                </a:solidFill>
                <a:latin typeface="Andalus" pitchFamily="18" charset="-78"/>
                <a:cs typeface="Andalus" pitchFamily="18" charset="-78"/>
              </a:rPr>
              <a:t>Group(VGG19)</a:t>
            </a:r>
            <a:endParaRPr lang="en-US" sz="2800" dirty="0">
              <a:solidFill>
                <a:schemeClr val="accent6"/>
              </a:solidFill>
              <a:latin typeface="Andalus" pitchFamily="18" charset="-78"/>
              <a:cs typeface="Andalus" pitchFamily="18" charset="-78"/>
            </a:endParaRPr>
          </a:p>
        </p:txBody>
      </p:sp>
      <p:sp>
        <p:nvSpPr>
          <p:cNvPr id="3" name="TextBox 2"/>
          <p:cNvSpPr txBox="1"/>
          <p:nvPr/>
        </p:nvSpPr>
        <p:spPr>
          <a:xfrm>
            <a:off x="-1" y="957802"/>
            <a:ext cx="4935683" cy="3077766"/>
          </a:xfrm>
          <a:prstGeom prst="rect">
            <a:avLst/>
          </a:prstGeom>
          <a:noFill/>
        </p:spPr>
        <p:txBody>
          <a:bodyPr wrap="square" rtlCol="0">
            <a:spAutoFit/>
          </a:bodyPr>
          <a:lstStyle/>
          <a:p>
            <a:pPr marL="285750" indent="-285750">
              <a:buClr>
                <a:schemeClr val="accent6"/>
              </a:buClr>
              <a:buFont typeface="Wingdings" pitchFamily="2" charset="2"/>
              <a:buChar char="Ø"/>
            </a:pPr>
            <a:r>
              <a:rPr lang="en-US" dirty="0">
                <a:solidFill>
                  <a:schemeClr val="accent6"/>
                </a:solidFill>
              </a:rPr>
              <a:t>VGG-19 deep neural network was trained and tested </a:t>
            </a:r>
            <a:r>
              <a:rPr lang="en-US" dirty="0" smtClean="0">
                <a:solidFill>
                  <a:schemeClr val="accent6"/>
                </a:solidFill>
              </a:rPr>
              <a:t>using the </a:t>
            </a:r>
            <a:r>
              <a:rPr lang="en-US" dirty="0">
                <a:solidFill>
                  <a:schemeClr val="accent6"/>
                </a:solidFill>
              </a:rPr>
              <a:t>derived feature sets from the KAGGLE fundus </a:t>
            </a:r>
            <a:r>
              <a:rPr lang="en-US" dirty="0" smtClean="0">
                <a:solidFill>
                  <a:schemeClr val="accent6"/>
                </a:solidFill>
              </a:rPr>
              <a:t>image</a:t>
            </a:r>
            <a:r>
              <a:rPr lang="ar-EG" dirty="0" smtClean="0">
                <a:solidFill>
                  <a:schemeClr val="accent6"/>
                </a:solidFill>
              </a:rPr>
              <a:t> </a:t>
            </a:r>
            <a:r>
              <a:rPr lang="en-US" dirty="0" smtClean="0">
                <a:solidFill>
                  <a:schemeClr val="accent6"/>
                </a:solidFill>
              </a:rPr>
              <a:t>dataset </a:t>
            </a:r>
            <a:r>
              <a:rPr lang="en-US" dirty="0">
                <a:solidFill>
                  <a:schemeClr val="accent6"/>
                </a:solidFill>
              </a:rPr>
              <a:t>containing </a:t>
            </a:r>
            <a:r>
              <a:rPr lang="en-US" dirty="0" smtClean="0">
                <a:solidFill>
                  <a:schemeClr val="accent6"/>
                </a:solidFill>
              </a:rPr>
              <a:t>35,126 </a:t>
            </a:r>
            <a:r>
              <a:rPr lang="en-US" dirty="0">
                <a:solidFill>
                  <a:schemeClr val="accent6"/>
                </a:solidFill>
              </a:rPr>
              <a:t>images in </a:t>
            </a:r>
            <a:r>
              <a:rPr lang="en-US" dirty="0" smtClean="0">
                <a:solidFill>
                  <a:schemeClr val="accent6"/>
                </a:solidFill>
              </a:rPr>
              <a:t>total.</a:t>
            </a:r>
          </a:p>
          <a:p>
            <a:endParaRPr lang="en-US" dirty="0" smtClean="0">
              <a:solidFill>
                <a:schemeClr val="accent6"/>
              </a:solidFill>
            </a:endParaRPr>
          </a:p>
          <a:p>
            <a:pPr marL="285750" indent="-285750">
              <a:buClr>
                <a:schemeClr val="accent6"/>
              </a:buClr>
              <a:buFont typeface="Wingdings" pitchFamily="2" charset="2"/>
              <a:buChar char="Ø"/>
            </a:pPr>
            <a:r>
              <a:rPr lang="en-US" dirty="0">
                <a:solidFill>
                  <a:schemeClr val="accent6"/>
                </a:solidFill>
              </a:rPr>
              <a:t>The VGG-19 is trained with features extracted from 20,000 images and tested with features extracted from 5,000 images to achieve a sensitivity of 82% and an accuracy of 96</a:t>
            </a:r>
            <a:r>
              <a:rPr lang="en-US" dirty="0" smtClean="0">
                <a:solidFill>
                  <a:schemeClr val="accent6"/>
                </a:solidFill>
              </a:rPr>
              <a:t>%.</a:t>
            </a:r>
          </a:p>
          <a:p>
            <a:pPr marL="285750" indent="-285750">
              <a:buClr>
                <a:schemeClr val="accent6"/>
              </a:buClr>
              <a:buFont typeface="Wingdings" pitchFamily="2" charset="2"/>
              <a:buChar char="Ø"/>
            </a:pPr>
            <a:endParaRPr lang="en-US" dirty="0">
              <a:solidFill>
                <a:schemeClr val="accent6"/>
              </a:solidFill>
            </a:endParaRPr>
          </a:p>
          <a:p>
            <a:pPr marL="285750" indent="-285750">
              <a:buClr>
                <a:schemeClr val="accent6"/>
              </a:buClr>
              <a:buFont typeface="Wingdings" pitchFamily="2" charset="2"/>
              <a:buChar char="Ø"/>
            </a:pPr>
            <a:endParaRPr lang="en-US" dirty="0" smtClean="0">
              <a:solidFill>
                <a:schemeClr val="accent6"/>
              </a:solidFill>
            </a:endParaRPr>
          </a:p>
          <a:p>
            <a:pPr marL="285750" indent="-285750">
              <a:buClr>
                <a:schemeClr val="accent6"/>
              </a:buClr>
              <a:buFont typeface="Wingdings" pitchFamily="2" charset="2"/>
              <a:buChar char="Ø"/>
            </a:pPr>
            <a:r>
              <a:rPr lang="en-US" dirty="0">
                <a:solidFill>
                  <a:schemeClr val="accent6"/>
                </a:solidFill>
              </a:rPr>
              <a:t>The VGG-19 </a:t>
            </a:r>
            <a:r>
              <a:rPr lang="en-US" dirty="0" smtClean="0">
                <a:solidFill>
                  <a:schemeClr val="accent6"/>
                </a:solidFill>
              </a:rPr>
              <a:t>model comprised </a:t>
            </a:r>
            <a:r>
              <a:rPr lang="en-US" dirty="0">
                <a:solidFill>
                  <a:schemeClr val="accent6"/>
                </a:solidFill>
              </a:rPr>
              <a:t>of 19 deep trainable layers performing </a:t>
            </a:r>
            <a:r>
              <a:rPr lang="en-US" dirty="0" smtClean="0">
                <a:solidFill>
                  <a:schemeClr val="accent6"/>
                </a:solidFill>
              </a:rPr>
              <a:t>convolution, which </a:t>
            </a:r>
            <a:r>
              <a:rPr lang="en-US" dirty="0">
                <a:solidFill>
                  <a:schemeClr val="accent6"/>
                </a:solidFill>
              </a:rPr>
              <a:t>is fully connected with max pooling and dropout </a:t>
            </a:r>
            <a:r>
              <a:rPr lang="en-US" dirty="0" smtClean="0">
                <a:solidFill>
                  <a:schemeClr val="accent6"/>
                </a:solidFill>
              </a:rPr>
              <a:t>layers.</a:t>
            </a:r>
          </a:p>
          <a:p>
            <a:pPr>
              <a:buClr>
                <a:schemeClr val="accent6"/>
              </a:buClr>
            </a:pPr>
            <a:r>
              <a:rPr lang="en-US" sz="1200" dirty="0" smtClean="0">
                <a:solidFill>
                  <a:schemeClr val="accent6"/>
                </a:solidFill>
              </a:rPr>
              <a:t>      (</a:t>
            </a:r>
            <a:r>
              <a:rPr lang="en-US" sz="1200" dirty="0">
                <a:solidFill>
                  <a:schemeClr val="accent6"/>
                </a:solidFill>
              </a:rPr>
              <a:t>VGG-19 architecture was presented </a:t>
            </a:r>
            <a:r>
              <a:rPr lang="en-US" sz="1200" dirty="0" smtClean="0">
                <a:solidFill>
                  <a:schemeClr val="accent6"/>
                </a:solidFill>
              </a:rPr>
              <a:t>in Figure 4)</a:t>
            </a:r>
            <a:endParaRPr lang="en-US" sz="1200" dirty="0">
              <a:solidFill>
                <a:schemeClr val="accent6"/>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682" y="1766454"/>
            <a:ext cx="4208318" cy="2769400"/>
          </a:xfrm>
          <a:prstGeom prst="rect">
            <a:avLst/>
          </a:prstGeom>
        </p:spPr>
      </p:pic>
      <p:sp>
        <p:nvSpPr>
          <p:cNvPr id="5" name="TextBox 4"/>
          <p:cNvSpPr txBox="1"/>
          <p:nvPr/>
        </p:nvSpPr>
        <p:spPr>
          <a:xfrm>
            <a:off x="4935682" y="4535854"/>
            <a:ext cx="4208318" cy="261610"/>
          </a:xfrm>
          <a:prstGeom prst="rect">
            <a:avLst/>
          </a:prstGeom>
          <a:noFill/>
        </p:spPr>
        <p:txBody>
          <a:bodyPr wrap="square" rtlCol="0">
            <a:spAutoFit/>
          </a:bodyPr>
          <a:lstStyle/>
          <a:p>
            <a:pPr algn="ctr"/>
            <a:r>
              <a:rPr lang="en-US" sz="1100" dirty="0" smtClean="0">
                <a:solidFill>
                  <a:schemeClr val="accent1"/>
                </a:solidFill>
              </a:rPr>
              <a:t>Figure 4: VGG-19 </a:t>
            </a:r>
            <a:r>
              <a:rPr lang="en-US" sz="1100" dirty="0">
                <a:solidFill>
                  <a:schemeClr val="accent1"/>
                </a:solidFill>
              </a:rPr>
              <a:t>architecture</a:t>
            </a:r>
          </a:p>
        </p:txBody>
      </p:sp>
    </p:spTree>
    <p:extLst>
      <p:ext uri="{BB962C8B-B14F-4D97-AF65-F5344CB8AC3E}">
        <p14:creationId xmlns:p14="http://schemas.microsoft.com/office/powerpoint/2010/main" val="17437173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397" y="494853"/>
            <a:ext cx="7717200" cy="4153796"/>
          </a:xfrm>
        </p:spPr>
        <p:txBody>
          <a:bodyPr/>
          <a:lstStyle/>
          <a:p>
            <a:pPr>
              <a:buSzPct val="100000"/>
            </a:pPr>
            <a:r>
              <a:rPr lang="en-US" sz="3200" dirty="0">
                <a:latin typeface="Forte" pitchFamily="66" charset="0"/>
              </a:rPr>
              <a:t>This research </a:t>
            </a:r>
            <a:r>
              <a:rPr lang="en-US" sz="1600" dirty="0">
                <a:latin typeface="Albert Sans" charset="0"/>
              </a:rPr>
              <a:t>focuses on the early diagnosis of brain tumors using</a:t>
            </a:r>
            <a:br>
              <a:rPr lang="en-US" sz="1600" dirty="0">
                <a:latin typeface="Albert Sans" charset="0"/>
              </a:rPr>
            </a:br>
            <a:r>
              <a:rPr lang="en-US" sz="1600" dirty="0">
                <a:latin typeface="Albert Sans" charset="0"/>
              </a:rPr>
              <a:t>Convolutional Neural Networks (CNNs) to improve the accuracy of state-of-the-art diagnoses. </a:t>
            </a:r>
            <a:r>
              <a:rPr lang="en-US" sz="1600" dirty="0" smtClean="0">
                <a:latin typeface="Albert Sans" charset="0"/>
              </a:rPr>
              <a:t/>
            </a:r>
            <a:br>
              <a:rPr lang="en-US" sz="1600" dirty="0" smtClean="0">
                <a:latin typeface="Albert Sans" charset="0"/>
              </a:rPr>
            </a:br>
            <a:r>
              <a:rPr lang="en-US" sz="1600" dirty="0" smtClean="0">
                <a:latin typeface="Albert Sans" charset="0"/>
              </a:rPr>
              <a:t/>
            </a:r>
            <a:br>
              <a:rPr lang="en-US" sz="1600" dirty="0" smtClean="0">
                <a:latin typeface="Albert Sans" charset="0"/>
              </a:rPr>
            </a:br>
            <a:r>
              <a:rPr lang="en-US" sz="1600" dirty="0" smtClean="0">
                <a:latin typeface="Albert Sans" charset="0"/>
              </a:rPr>
              <a:t>The </a:t>
            </a:r>
            <a:r>
              <a:rPr lang="en-US" sz="1600" dirty="0">
                <a:latin typeface="Albert Sans" charset="0"/>
              </a:rPr>
              <a:t>proposed CNN is trained on abenchmark dataset, BR35H, which contains brain tumor MRIs</a:t>
            </a:r>
            <a:r>
              <a:rPr lang="en-US" sz="1600" dirty="0" smtClean="0">
                <a:latin typeface="Albert Sans" charset="0"/>
              </a:rPr>
              <a:t>.</a:t>
            </a:r>
            <a:br>
              <a:rPr lang="en-US" sz="1600" dirty="0" smtClean="0">
                <a:latin typeface="Albert Sans" charset="0"/>
              </a:rPr>
            </a:br>
            <a:r>
              <a:rPr lang="en-US" sz="1600" dirty="0">
                <a:latin typeface="Albert Sans" charset="0"/>
              </a:rPr>
              <a:t/>
            </a:r>
            <a:br>
              <a:rPr lang="en-US" sz="1600" dirty="0">
                <a:latin typeface="Albert Sans" charset="0"/>
              </a:rPr>
            </a:br>
            <a:r>
              <a:rPr lang="en-US" sz="1600" dirty="0">
                <a:latin typeface="Albert Sans" charset="0"/>
              </a:rPr>
              <a:t>To enhance accuracy, we combined the VGG-19 </a:t>
            </a:r>
            <a:r>
              <a:rPr lang="en-US" sz="1600" dirty="0" smtClean="0">
                <a:latin typeface="Albert Sans" charset="0"/>
              </a:rPr>
              <a:t>pre-trained model </a:t>
            </a:r>
            <a:r>
              <a:rPr lang="en-US" sz="1600" dirty="0">
                <a:latin typeface="Albert Sans" charset="0"/>
              </a:rPr>
              <a:t>with the Residual Neural Network (ResNet-50), </a:t>
            </a:r>
            <a:r>
              <a:rPr lang="en-US" sz="1600" dirty="0" smtClean="0">
                <a:latin typeface="Albert Sans" charset="0"/>
              </a:rPr>
              <a:t>resulting in </a:t>
            </a:r>
            <a:r>
              <a:rPr lang="en-US" sz="1600" dirty="0">
                <a:latin typeface="Albert Sans" charset="0"/>
              </a:rPr>
              <a:t>a high-quality performance. </a:t>
            </a:r>
            <a:br>
              <a:rPr lang="en-US" sz="1600" dirty="0">
                <a:latin typeface="Albert Sans" charset="0"/>
              </a:rPr>
            </a:br>
            <a:r>
              <a:rPr lang="en-US" sz="1600" dirty="0" smtClean="0">
                <a:latin typeface="Albert Sans" charset="0"/>
              </a:rPr>
              <a:t/>
            </a:r>
            <a:br>
              <a:rPr lang="en-US" sz="1600" dirty="0" smtClean="0">
                <a:latin typeface="Albert Sans" charset="0"/>
              </a:rPr>
            </a:br>
            <a:r>
              <a:rPr lang="en-US" sz="1600" dirty="0" smtClean="0">
                <a:latin typeface="Albert Sans" charset="0"/>
              </a:rPr>
              <a:t>This </a:t>
            </a:r>
            <a:r>
              <a:rPr lang="en-US" sz="1600" dirty="0">
                <a:latin typeface="Albert Sans" charset="0"/>
              </a:rPr>
              <a:t>combined model achieved </a:t>
            </a:r>
            <a:r>
              <a:rPr lang="en-US" sz="1600" dirty="0" smtClean="0">
                <a:latin typeface="Albert Sans" charset="0"/>
              </a:rPr>
              <a:t>an impressive </a:t>
            </a:r>
            <a:r>
              <a:rPr lang="en-US" sz="1600" dirty="0">
                <a:latin typeface="Albert Sans" charset="0"/>
              </a:rPr>
              <a:t>accuracy rate of 99.75%. </a:t>
            </a:r>
            <a:r>
              <a:rPr lang="en-US" sz="1600" dirty="0" smtClean="0">
                <a:latin typeface="Albert Sans" charset="0"/>
              </a:rPr>
              <a:t/>
            </a:r>
            <a:br>
              <a:rPr lang="en-US" sz="1600" dirty="0" smtClean="0">
                <a:latin typeface="Albert Sans" charset="0"/>
              </a:rPr>
            </a:br>
            <a:r>
              <a:rPr lang="en-US" sz="1600" dirty="0" smtClean="0">
                <a:latin typeface="Albert Sans" charset="0"/>
              </a:rPr>
              <a:t/>
            </a:r>
            <a:br>
              <a:rPr lang="en-US" sz="1600" dirty="0" smtClean="0">
                <a:latin typeface="Albert Sans" charset="0"/>
              </a:rPr>
            </a:br>
            <a:r>
              <a:rPr lang="en-US" sz="1600" dirty="0" smtClean="0">
                <a:latin typeface="Albert Sans" charset="0"/>
              </a:rPr>
              <a:t>The </a:t>
            </a:r>
            <a:r>
              <a:rPr lang="en-US" sz="1600" dirty="0">
                <a:latin typeface="Albert Sans" charset="0"/>
              </a:rPr>
              <a:t>development of </a:t>
            </a:r>
            <a:r>
              <a:rPr lang="en-US" sz="1600" dirty="0" smtClean="0">
                <a:latin typeface="Albert Sans" charset="0"/>
              </a:rPr>
              <a:t>these techniques </a:t>
            </a:r>
            <a:r>
              <a:rPr lang="en-US" sz="1600" dirty="0">
                <a:latin typeface="Albert Sans" charset="0"/>
              </a:rPr>
              <a:t>could greatly assist clinicians specializing in the </a:t>
            </a:r>
            <a:r>
              <a:rPr lang="en-US" sz="1600" dirty="0" smtClean="0">
                <a:latin typeface="Albert Sans" charset="0"/>
              </a:rPr>
              <a:t>early detection </a:t>
            </a:r>
            <a:r>
              <a:rPr lang="en-US" sz="1600" dirty="0">
                <a:latin typeface="Albert Sans" charset="0"/>
              </a:rPr>
              <a:t>of brain tumors</a:t>
            </a:r>
          </a:p>
        </p:txBody>
      </p:sp>
    </p:spTree>
    <p:extLst>
      <p:ext uri="{BB962C8B-B14F-4D97-AF65-F5344CB8AC3E}">
        <p14:creationId xmlns:p14="http://schemas.microsoft.com/office/powerpoint/2010/main" val="28741871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61" y="97528"/>
            <a:ext cx="7717200" cy="572700"/>
          </a:xfrm>
        </p:spPr>
        <p:txBody>
          <a:bodyPr/>
          <a:lstStyle/>
          <a:p>
            <a:r>
              <a:rPr lang="en-US" sz="2800" dirty="0" smtClean="0">
                <a:solidFill>
                  <a:schemeClr val="accent6"/>
                </a:solidFill>
                <a:latin typeface="Andalus" pitchFamily="18" charset="-78"/>
                <a:cs typeface="Andalus" pitchFamily="18" charset="-78"/>
              </a:rPr>
              <a:t>Our Dataset </a:t>
            </a:r>
            <a:endParaRPr lang="en-US" sz="2800" dirty="0">
              <a:solidFill>
                <a:schemeClr val="accent6"/>
              </a:solidFill>
              <a:latin typeface="Andalus" pitchFamily="18" charset="-78"/>
              <a:cs typeface="Andalus" pitchFamily="18" charset="-78"/>
            </a:endParaRPr>
          </a:p>
        </p:txBody>
      </p:sp>
      <p:sp>
        <p:nvSpPr>
          <p:cNvPr id="3" name="TextBox 2"/>
          <p:cNvSpPr txBox="1"/>
          <p:nvPr/>
        </p:nvSpPr>
        <p:spPr>
          <a:xfrm>
            <a:off x="86061" y="677732"/>
            <a:ext cx="8616876" cy="2462213"/>
          </a:xfrm>
          <a:prstGeom prst="rect">
            <a:avLst/>
          </a:prstGeom>
          <a:noFill/>
        </p:spPr>
        <p:txBody>
          <a:bodyPr wrap="square" rtlCol="0">
            <a:spAutoFit/>
          </a:bodyPr>
          <a:lstStyle/>
          <a:p>
            <a:pPr marL="285750" indent="-285750">
              <a:buClr>
                <a:schemeClr val="accent6"/>
              </a:buClr>
              <a:buFont typeface="Wingdings" pitchFamily="2" charset="2"/>
              <a:buChar char="Ø"/>
            </a:pPr>
            <a:r>
              <a:rPr lang="en-US" dirty="0">
                <a:solidFill>
                  <a:schemeClr val="accent6"/>
                </a:solidFill>
              </a:rPr>
              <a:t>For testing the accuracy and performance of the </a:t>
            </a:r>
            <a:r>
              <a:rPr lang="en-US" dirty="0" smtClean="0">
                <a:solidFill>
                  <a:schemeClr val="accent6"/>
                </a:solidFill>
              </a:rPr>
              <a:t>proposed model</a:t>
            </a:r>
            <a:r>
              <a:rPr lang="en-US" dirty="0">
                <a:solidFill>
                  <a:schemeClr val="accent6"/>
                </a:solidFill>
              </a:rPr>
              <a:t>, the dataset used is Brain Tumor Classification (</a:t>
            </a:r>
            <a:r>
              <a:rPr lang="en-US" dirty="0" smtClean="0">
                <a:solidFill>
                  <a:schemeClr val="accent6"/>
                </a:solidFill>
              </a:rPr>
              <a:t>MRI) from </a:t>
            </a:r>
            <a:r>
              <a:rPr lang="en-US" dirty="0">
                <a:solidFill>
                  <a:schemeClr val="accent6"/>
                </a:solidFill>
              </a:rPr>
              <a:t>the </a:t>
            </a:r>
            <a:r>
              <a:rPr lang="en-US" dirty="0" smtClean="0">
                <a:solidFill>
                  <a:schemeClr val="accent6"/>
                </a:solidFill>
              </a:rPr>
              <a:t>Kaggle.</a:t>
            </a:r>
          </a:p>
          <a:p>
            <a:r>
              <a:rPr lang="en-US" dirty="0" smtClean="0">
                <a:solidFill>
                  <a:schemeClr val="accent6"/>
                </a:solidFill>
              </a:rPr>
              <a:t> </a:t>
            </a:r>
          </a:p>
          <a:p>
            <a:pPr marL="285750" indent="-285750">
              <a:buClr>
                <a:schemeClr val="accent6"/>
              </a:buClr>
              <a:buFont typeface="Wingdings" pitchFamily="2" charset="2"/>
              <a:buChar char="Ø"/>
            </a:pPr>
            <a:r>
              <a:rPr lang="en-US" dirty="0">
                <a:solidFill>
                  <a:schemeClr val="accent6"/>
                </a:solidFill>
              </a:rPr>
              <a:t>T</a:t>
            </a:r>
            <a:r>
              <a:rPr lang="en-US" dirty="0" smtClean="0">
                <a:solidFill>
                  <a:schemeClr val="accent6"/>
                </a:solidFill>
              </a:rPr>
              <a:t>he </a:t>
            </a:r>
            <a:r>
              <a:rPr lang="en-US" dirty="0">
                <a:solidFill>
                  <a:schemeClr val="accent6"/>
                </a:solidFill>
              </a:rPr>
              <a:t>Br35H dataset provided by </a:t>
            </a:r>
            <a:r>
              <a:rPr lang="en-US" dirty="0" smtClean="0">
                <a:solidFill>
                  <a:schemeClr val="accent6"/>
                </a:solidFill>
              </a:rPr>
              <a:t>kaggle contains </a:t>
            </a:r>
            <a:r>
              <a:rPr lang="en-US" dirty="0">
                <a:solidFill>
                  <a:schemeClr val="accent6"/>
                </a:solidFill>
              </a:rPr>
              <a:t>little contrast-enhanced images containing almost</a:t>
            </a:r>
          </a:p>
          <a:p>
            <a:r>
              <a:rPr lang="en-US" dirty="0" smtClean="0">
                <a:solidFill>
                  <a:schemeClr val="accent6"/>
                </a:solidFill>
              </a:rPr>
              <a:t>      3000MRI </a:t>
            </a:r>
            <a:r>
              <a:rPr lang="en-US" dirty="0">
                <a:solidFill>
                  <a:schemeClr val="accent6"/>
                </a:solidFill>
              </a:rPr>
              <a:t>with 1500 “yes” and 1500 “no”. </a:t>
            </a:r>
            <a:endParaRPr lang="en-US" dirty="0" smtClean="0">
              <a:solidFill>
                <a:schemeClr val="accent6"/>
              </a:solidFill>
            </a:endParaRPr>
          </a:p>
          <a:p>
            <a:endParaRPr lang="en-US" dirty="0">
              <a:solidFill>
                <a:schemeClr val="accent6"/>
              </a:solidFill>
            </a:endParaRPr>
          </a:p>
          <a:p>
            <a:pPr marL="285750" indent="-285750">
              <a:buClr>
                <a:schemeClr val="accent6"/>
              </a:buClr>
              <a:buFont typeface="Wingdings" pitchFamily="2" charset="2"/>
              <a:buChar char="Ø"/>
            </a:pPr>
            <a:r>
              <a:rPr lang="en-US" dirty="0" smtClean="0">
                <a:solidFill>
                  <a:schemeClr val="accent6"/>
                </a:solidFill>
              </a:rPr>
              <a:t>The sample image </a:t>
            </a:r>
            <a:r>
              <a:rPr lang="en-US" dirty="0">
                <a:solidFill>
                  <a:schemeClr val="accent6"/>
                </a:solidFill>
              </a:rPr>
              <a:t>with brain </a:t>
            </a:r>
            <a:r>
              <a:rPr lang="en-US" dirty="0" smtClean="0">
                <a:solidFill>
                  <a:schemeClr val="accent6"/>
                </a:solidFill>
              </a:rPr>
              <a:t>tumor </a:t>
            </a:r>
            <a:r>
              <a:rPr lang="en-US" dirty="0">
                <a:solidFill>
                  <a:schemeClr val="accent6"/>
                </a:solidFill>
              </a:rPr>
              <a:t>(Yes) and without brain </a:t>
            </a:r>
            <a:r>
              <a:rPr lang="en-US" dirty="0" smtClean="0">
                <a:solidFill>
                  <a:schemeClr val="accent6"/>
                </a:solidFill>
              </a:rPr>
              <a:t>tumor </a:t>
            </a:r>
            <a:r>
              <a:rPr lang="en-US" dirty="0">
                <a:solidFill>
                  <a:schemeClr val="accent6"/>
                </a:solidFill>
              </a:rPr>
              <a:t>(</a:t>
            </a:r>
            <a:r>
              <a:rPr lang="en-US" dirty="0" smtClean="0">
                <a:solidFill>
                  <a:schemeClr val="accent6"/>
                </a:solidFill>
              </a:rPr>
              <a:t>No) from </a:t>
            </a:r>
            <a:r>
              <a:rPr lang="en-US" dirty="0">
                <a:solidFill>
                  <a:schemeClr val="accent6"/>
                </a:solidFill>
              </a:rPr>
              <a:t>the </a:t>
            </a:r>
            <a:r>
              <a:rPr lang="en-US" dirty="0" smtClean="0">
                <a:solidFill>
                  <a:schemeClr val="accent6"/>
                </a:solidFill>
              </a:rPr>
              <a:t>dataset (are </a:t>
            </a:r>
            <a:r>
              <a:rPr lang="en-US" dirty="0">
                <a:solidFill>
                  <a:schemeClr val="accent6"/>
                </a:solidFill>
              </a:rPr>
              <a:t>shown in </a:t>
            </a:r>
            <a:r>
              <a:rPr lang="en-US" dirty="0" smtClean="0">
                <a:solidFill>
                  <a:schemeClr val="accent6"/>
                </a:solidFill>
              </a:rPr>
              <a:t>Figure 5) .</a:t>
            </a:r>
          </a:p>
          <a:p>
            <a:endParaRPr lang="en-US" dirty="0" smtClean="0">
              <a:solidFill>
                <a:schemeClr val="accent6"/>
              </a:solidFill>
            </a:endParaRPr>
          </a:p>
          <a:p>
            <a:pPr marL="285750" indent="-285750">
              <a:buClr>
                <a:schemeClr val="accent6"/>
              </a:buClr>
              <a:buFont typeface="Wingdings" pitchFamily="2" charset="2"/>
              <a:buChar char="Ø"/>
            </a:pPr>
            <a:r>
              <a:rPr lang="en-US" dirty="0" smtClean="0">
                <a:solidFill>
                  <a:schemeClr val="accent6"/>
                </a:solidFill>
              </a:rPr>
              <a:t>The </a:t>
            </a:r>
            <a:r>
              <a:rPr lang="en-US" dirty="0">
                <a:solidFill>
                  <a:schemeClr val="accent6"/>
                </a:solidFill>
              </a:rPr>
              <a:t>dataset is </a:t>
            </a:r>
            <a:r>
              <a:rPr lang="en-US" dirty="0" smtClean="0">
                <a:solidFill>
                  <a:schemeClr val="accent6"/>
                </a:solidFill>
              </a:rPr>
              <a:t>preprocessed using </a:t>
            </a:r>
            <a:r>
              <a:rPr lang="en-US" dirty="0">
                <a:solidFill>
                  <a:schemeClr val="accent6"/>
                </a:solidFill>
              </a:rPr>
              <a:t>a variety of approaches, including resizing, </a:t>
            </a:r>
            <a:r>
              <a:rPr lang="en-US" dirty="0" smtClean="0">
                <a:solidFill>
                  <a:schemeClr val="accent6"/>
                </a:solidFill>
              </a:rPr>
              <a:t>labeling, and data augmentation </a:t>
            </a:r>
            <a:r>
              <a:rPr lang="en-US" dirty="0">
                <a:solidFill>
                  <a:schemeClr val="accent6"/>
                </a:solidFill>
              </a:rPr>
              <a:t>(Rotation, Noise, Horizontal Flip , </a:t>
            </a:r>
            <a:r>
              <a:rPr lang="en-US" dirty="0" smtClean="0">
                <a:solidFill>
                  <a:schemeClr val="accent6"/>
                </a:solidFill>
              </a:rPr>
              <a:t>and Vertical </a:t>
            </a:r>
            <a:r>
              <a:rPr lang="en-US" dirty="0">
                <a:solidFill>
                  <a:schemeClr val="accent6"/>
                </a:solidFill>
              </a:rPr>
              <a:t>Flip </a:t>
            </a:r>
            <a:r>
              <a:rPr lang="en-US" dirty="0" smtClean="0">
                <a:solidFill>
                  <a:schemeClr val="accent6"/>
                </a:solidFill>
              </a:rPr>
              <a:t>).</a:t>
            </a:r>
            <a:endParaRPr lang="en-US" dirty="0">
              <a:solidFill>
                <a:schemeClr val="accent6"/>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863" y="3312067"/>
            <a:ext cx="5593977" cy="1453570"/>
          </a:xfrm>
          <a:prstGeom prst="rect">
            <a:avLst/>
          </a:prstGeom>
        </p:spPr>
      </p:pic>
      <p:sp>
        <p:nvSpPr>
          <p:cNvPr id="5" name="TextBox 4"/>
          <p:cNvSpPr txBox="1"/>
          <p:nvPr/>
        </p:nvSpPr>
        <p:spPr>
          <a:xfrm>
            <a:off x="2269862" y="4765637"/>
            <a:ext cx="5593977" cy="261610"/>
          </a:xfrm>
          <a:prstGeom prst="rect">
            <a:avLst/>
          </a:prstGeom>
          <a:noFill/>
        </p:spPr>
        <p:txBody>
          <a:bodyPr wrap="square" rtlCol="0">
            <a:spAutoFit/>
          </a:bodyPr>
          <a:lstStyle/>
          <a:p>
            <a:pPr algn="ctr"/>
            <a:r>
              <a:rPr lang="en-US" sz="1100" dirty="0">
                <a:solidFill>
                  <a:schemeClr val="accent6"/>
                </a:solidFill>
              </a:rPr>
              <a:t>Figure 5: Sample image with brain </a:t>
            </a:r>
            <a:r>
              <a:rPr lang="en-US" sz="1100" dirty="0" smtClean="0">
                <a:solidFill>
                  <a:schemeClr val="accent6"/>
                </a:solidFill>
              </a:rPr>
              <a:t>tumor </a:t>
            </a:r>
            <a:r>
              <a:rPr lang="en-US" sz="1100" dirty="0">
                <a:solidFill>
                  <a:schemeClr val="accent6"/>
                </a:solidFill>
              </a:rPr>
              <a:t>(Yes) and without brain </a:t>
            </a:r>
            <a:r>
              <a:rPr lang="en-US" sz="1100" dirty="0" smtClean="0">
                <a:solidFill>
                  <a:schemeClr val="accent6"/>
                </a:solidFill>
              </a:rPr>
              <a:t>tumor </a:t>
            </a:r>
            <a:r>
              <a:rPr lang="en-US" sz="1100" dirty="0">
                <a:solidFill>
                  <a:schemeClr val="accent6"/>
                </a:solidFill>
              </a:rPr>
              <a:t>(No).</a:t>
            </a:r>
          </a:p>
        </p:txBody>
      </p:sp>
    </p:spTree>
    <p:extLst>
      <p:ext uri="{BB962C8B-B14F-4D97-AF65-F5344CB8AC3E}">
        <p14:creationId xmlns:p14="http://schemas.microsoft.com/office/powerpoint/2010/main" val="2834109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title"/>
          </p:nvPr>
        </p:nvSpPr>
        <p:spPr>
          <a:xfrm>
            <a:off x="713400" y="409500"/>
            <a:ext cx="7717200" cy="572700"/>
          </a:xfrm>
          <a:prstGeom prst="rect">
            <a:avLst/>
          </a:prstGeom>
        </p:spPr>
        <p:txBody>
          <a:bodyPr spcFirstLastPara="1" wrap="square" lIns="91425" tIns="91425" rIns="91425" bIns="91425" anchor="t" anchorCtr="0">
            <a:noAutofit/>
          </a:bodyPr>
          <a:lstStyle/>
          <a:p>
            <a:pPr lvl="0"/>
            <a:r>
              <a:rPr lang="en-US" sz="3200" dirty="0" smtClean="0">
                <a:solidFill>
                  <a:schemeClr val="dk1"/>
                </a:solidFill>
                <a:latin typeface="Andalus" pitchFamily="18" charset="-78"/>
                <a:cs typeface="Andalus" pitchFamily="18" charset="-78"/>
              </a:rPr>
              <a:t>Our Team </a:t>
            </a:r>
            <a:r>
              <a:rPr lang="en-US" dirty="0" smtClean="0">
                <a:solidFill>
                  <a:schemeClr val="dk1"/>
                </a:solidFill>
              </a:rPr>
              <a:t/>
            </a:r>
            <a:br>
              <a:rPr lang="en-US" dirty="0" smtClean="0">
                <a:solidFill>
                  <a:schemeClr val="dk1"/>
                </a:solidFill>
              </a:rPr>
            </a:br>
            <a:r>
              <a:rPr lang="en-US" sz="2000" dirty="0"/>
              <a:t> </a:t>
            </a:r>
            <a:r>
              <a:rPr lang="en-US" sz="2000" dirty="0" smtClean="0"/>
              <a:t/>
            </a:r>
            <a:br>
              <a:rPr lang="en-US" sz="2000" dirty="0" smtClean="0"/>
            </a:br>
            <a:r>
              <a:rPr lang="en-US" sz="2000" dirty="0"/>
              <a:t/>
            </a:r>
            <a:br>
              <a:rPr lang="en-US" sz="2000" dirty="0"/>
            </a:br>
            <a:r>
              <a:rPr lang="en-US" sz="2400" dirty="0" smtClean="0">
                <a:latin typeface="Andalus" pitchFamily="18" charset="-78"/>
                <a:cs typeface="Andalus" pitchFamily="18" charset="-78"/>
              </a:rPr>
              <a:t>Reem Atef Abd Eltwab</a:t>
            </a:r>
            <a:r>
              <a:rPr lang="en-US" sz="2000" dirty="0" smtClean="0"/>
              <a:t/>
            </a:r>
            <a:br>
              <a:rPr lang="en-US" sz="2000" dirty="0" smtClean="0"/>
            </a:br>
            <a:r>
              <a:rPr lang="en-US" sz="2000" dirty="0"/>
              <a:t/>
            </a:r>
            <a:br>
              <a:rPr lang="en-US" sz="2000" dirty="0"/>
            </a:br>
            <a:r>
              <a:rPr lang="en-US" sz="2400" dirty="0">
                <a:latin typeface="Andalus" pitchFamily="18" charset="-78"/>
                <a:cs typeface="Andalus" pitchFamily="18" charset="-78"/>
              </a:rPr>
              <a:t>Rasha Hamdy Abd </a:t>
            </a:r>
            <a:r>
              <a:rPr lang="en-US" sz="2400" dirty="0" smtClean="0">
                <a:latin typeface="Andalus" pitchFamily="18" charset="-78"/>
                <a:cs typeface="Andalus" pitchFamily="18" charset="-78"/>
              </a:rPr>
              <a:t>Elsattar</a:t>
            </a:r>
            <a:r>
              <a:rPr lang="en-US" sz="2000" dirty="0" smtClean="0"/>
              <a:t/>
            </a:r>
            <a:br>
              <a:rPr lang="en-US" sz="2000" dirty="0" smtClean="0"/>
            </a:br>
            <a:r>
              <a:rPr lang="en-US" sz="2000" dirty="0"/>
              <a:t/>
            </a:r>
            <a:br>
              <a:rPr lang="en-US" sz="2000" dirty="0"/>
            </a:br>
            <a:r>
              <a:rPr lang="en-US" sz="2400" dirty="0">
                <a:latin typeface="Andalus" pitchFamily="18" charset="-78"/>
                <a:cs typeface="Andalus" pitchFamily="18" charset="-78"/>
              </a:rPr>
              <a:t>Doaa Mohamed </a:t>
            </a:r>
            <a:r>
              <a:rPr lang="en-US" sz="2400" dirty="0" smtClean="0">
                <a:latin typeface="Andalus" pitchFamily="18" charset="-78"/>
                <a:cs typeface="Andalus" pitchFamily="18" charset="-78"/>
              </a:rPr>
              <a:t>Sayed</a:t>
            </a:r>
            <a:r>
              <a:rPr lang="en-US" sz="2000" dirty="0" smtClean="0"/>
              <a:t/>
            </a:r>
            <a:br>
              <a:rPr lang="en-US" sz="2000" dirty="0" smtClean="0"/>
            </a:br>
            <a:r>
              <a:rPr lang="en-US" sz="2000" dirty="0"/>
              <a:t/>
            </a:r>
            <a:br>
              <a:rPr lang="en-US" sz="2000" dirty="0"/>
            </a:br>
            <a:r>
              <a:rPr lang="en-US" sz="2400" dirty="0">
                <a:latin typeface="Andalus" pitchFamily="18" charset="-78"/>
                <a:cs typeface="Andalus" pitchFamily="18" charset="-78"/>
              </a:rPr>
              <a:t>Esraa Mohamed Abd Elghany</a:t>
            </a:r>
            <a:r>
              <a:rPr lang="en-US" sz="2000" dirty="0"/>
              <a:t/>
            </a:r>
            <a:br>
              <a:rPr lang="en-US" sz="2000" dirty="0"/>
            </a:br>
            <a:r>
              <a:rPr lang="en-US" sz="2000" dirty="0"/>
              <a:t/>
            </a:r>
            <a:br>
              <a:rPr lang="en-US" sz="2000" dirty="0"/>
            </a:br>
            <a:r>
              <a:rPr lang="en-US" sz="2000" dirty="0" smtClean="0"/>
              <a:t/>
            </a:r>
            <a:br>
              <a:rPr lang="en-US" sz="2000" dirty="0" smtClean="0"/>
            </a:br>
            <a:endParaRPr dirty="0">
              <a:solidFill>
                <a:schemeClr val="dk1"/>
              </a:solidFill>
            </a:endParaRPr>
          </a:p>
        </p:txBody>
      </p:sp>
      <p:sp>
        <p:nvSpPr>
          <p:cNvPr id="447" name="Google Shape;447;p37"/>
          <p:cNvSpPr txBox="1"/>
          <p:nvPr/>
        </p:nvSpPr>
        <p:spPr>
          <a:xfrm>
            <a:off x="930288" y="3977936"/>
            <a:ext cx="3617700" cy="46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sz="1000" b="1" u="sng" dirty="0">
              <a:solidFill>
                <a:schemeClr val="dk2"/>
              </a:solidFill>
              <a:latin typeface="Barlow"/>
              <a:ea typeface="Barlow"/>
              <a:cs typeface="Barlow"/>
              <a:sym typeface="Barlow"/>
            </a:endParaRPr>
          </a:p>
        </p:txBody>
      </p:sp>
      <p:sp>
        <p:nvSpPr>
          <p:cNvPr id="448" name="Google Shape;448;p37"/>
          <p:cNvSpPr txBox="1"/>
          <p:nvPr/>
        </p:nvSpPr>
        <p:spPr>
          <a:xfrm>
            <a:off x="4596064" y="3977936"/>
            <a:ext cx="3617700" cy="46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sz="1000" b="1" dirty="0">
              <a:solidFill>
                <a:schemeClr val="dk1"/>
              </a:solidFill>
              <a:latin typeface="Barlow"/>
              <a:ea typeface="Barlow"/>
              <a:cs typeface="Barlow"/>
              <a:sym typeface="Barlow"/>
            </a:endParaRPr>
          </a:p>
        </p:txBody>
      </p:sp>
      <p:sp>
        <p:nvSpPr>
          <p:cNvPr id="449" name="Google Shape;449;p37"/>
          <p:cNvSpPr txBox="1"/>
          <p:nvPr/>
        </p:nvSpPr>
        <p:spPr>
          <a:xfrm>
            <a:off x="713413" y="1024000"/>
            <a:ext cx="7717200" cy="393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solidFill>
                <a:schemeClr val="dk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72" y="76013"/>
            <a:ext cx="7717200" cy="572700"/>
          </a:xfrm>
        </p:spPr>
        <p:txBody>
          <a:bodyPr/>
          <a:lstStyle/>
          <a:p>
            <a:r>
              <a:rPr lang="en-US" dirty="0">
                <a:latin typeface="Andalus" pitchFamily="18" charset="-78"/>
                <a:cs typeface="Andalus" pitchFamily="18" charset="-78"/>
              </a:rPr>
              <a:t> </a:t>
            </a:r>
            <a:r>
              <a:rPr lang="en-US" sz="2800" dirty="0">
                <a:latin typeface="Andalus" pitchFamily="18" charset="-78"/>
                <a:cs typeface="Andalus" pitchFamily="18" charset="-78"/>
              </a:rPr>
              <a:t>Proposed Model</a:t>
            </a:r>
          </a:p>
        </p:txBody>
      </p:sp>
      <p:sp>
        <p:nvSpPr>
          <p:cNvPr id="3" name="TextBox 2"/>
          <p:cNvSpPr txBox="1"/>
          <p:nvPr/>
        </p:nvSpPr>
        <p:spPr>
          <a:xfrm>
            <a:off x="139847" y="955996"/>
            <a:ext cx="8788998" cy="2677656"/>
          </a:xfrm>
          <a:prstGeom prst="rect">
            <a:avLst/>
          </a:prstGeom>
          <a:noFill/>
        </p:spPr>
        <p:txBody>
          <a:bodyPr wrap="square" rtlCol="0">
            <a:spAutoFit/>
          </a:bodyPr>
          <a:lstStyle/>
          <a:p>
            <a:pPr marL="285750" indent="-285750">
              <a:buClr>
                <a:schemeClr val="accent6"/>
              </a:buClr>
              <a:buFont typeface="Wingdings" pitchFamily="2" charset="2"/>
              <a:buChar char="Ø"/>
            </a:pPr>
            <a:r>
              <a:rPr lang="en-US" dirty="0">
                <a:solidFill>
                  <a:schemeClr val="accent6"/>
                </a:solidFill>
                <a:latin typeface="Albert Sans" charset="0"/>
              </a:rPr>
              <a:t>In this work</a:t>
            </a:r>
            <a:r>
              <a:rPr lang="en-US" dirty="0" smtClean="0">
                <a:solidFill>
                  <a:schemeClr val="accent6"/>
                </a:solidFill>
                <a:latin typeface="Albert Sans" charset="0"/>
              </a:rPr>
              <a:t>, the </a:t>
            </a:r>
            <a:r>
              <a:rPr lang="en-US" dirty="0">
                <a:solidFill>
                  <a:schemeClr val="accent6"/>
                </a:solidFill>
                <a:latin typeface="Albert Sans" charset="0"/>
              </a:rPr>
              <a:t>ResNet50 and VGG19 both were </a:t>
            </a:r>
            <a:r>
              <a:rPr lang="en-US" dirty="0" smtClean="0">
                <a:solidFill>
                  <a:schemeClr val="accent6"/>
                </a:solidFill>
                <a:latin typeface="Albert Sans" charset="0"/>
              </a:rPr>
              <a:t>applied.</a:t>
            </a:r>
          </a:p>
          <a:p>
            <a:pPr>
              <a:buClr>
                <a:schemeClr val="accent6"/>
              </a:buClr>
            </a:pPr>
            <a:endParaRPr lang="en-US" dirty="0" smtClean="0">
              <a:solidFill>
                <a:schemeClr val="accent6"/>
              </a:solidFill>
              <a:latin typeface="Albert Sans" charset="0"/>
            </a:endParaRPr>
          </a:p>
          <a:p>
            <a:pPr marL="285750" indent="-285750">
              <a:buClr>
                <a:schemeClr val="accent6"/>
              </a:buClr>
              <a:buFont typeface="Wingdings" pitchFamily="2" charset="2"/>
              <a:buChar char="Ø"/>
            </a:pPr>
            <a:endParaRPr lang="en-US" dirty="0">
              <a:solidFill>
                <a:schemeClr val="accent6"/>
              </a:solidFill>
              <a:latin typeface="Albert Sans" charset="0"/>
            </a:endParaRPr>
          </a:p>
          <a:p>
            <a:pPr marL="285750" indent="-285750">
              <a:buClr>
                <a:schemeClr val="accent6"/>
              </a:buClr>
              <a:buFont typeface="Wingdings" pitchFamily="2" charset="2"/>
              <a:buChar char="Ø"/>
            </a:pPr>
            <a:r>
              <a:rPr lang="en-US" dirty="0">
                <a:solidFill>
                  <a:schemeClr val="accent6"/>
                </a:solidFill>
                <a:latin typeface="Albert Sans" charset="0"/>
              </a:rPr>
              <a:t>T</a:t>
            </a:r>
            <a:r>
              <a:rPr lang="en-US" dirty="0" smtClean="0">
                <a:solidFill>
                  <a:schemeClr val="accent6"/>
                </a:solidFill>
                <a:latin typeface="Albert Sans" charset="0"/>
              </a:rPr>
              <a:t>he </a:t>
            </a:r>
            <a:r>
              <a:rPr lang="en-US" dirty="0">
                <a:solidFill>
                  <a:schemeClr val="accent6"/>
                </a:solidFill>
                <a:latin typeface="Albert Sans" charset="0"/>
              </a:rPr>
              <a:t>combined model takes in an input image and </a:t>
            </a:r>
            <a:r>
              <a:rPr lang="en-US" dirty="0" smtClean="0">
                <a:solidFill>
                  <a:schemeClr val="accent6"/>
                </a:solidFill>
                <a:latin typeface="Albert Sans" charset="0"/>
              </a:rPr>
              <a:t>passes it </a:t>
            </a:r>
            <a:r>
              <a:rPr lang="en-US" dirty="0">
                <a:solidFill>
                  <a:schemeClr val="accent6"/>
                </a:solidFill>
                <a:latin typeface="Albert Sans" charset="0"/>
              </a:rPr>
              <a:t>through both the VGG19 and ResNet50 models</a:t>
            </a:r>
            <a:r>
              <a:rPr lang="en-US" dirty="0" smtClean="0">
                <a:solidFill>
                  <a:schemeClr val="accent6"/>
                </a:solidFill>
                <a:latin typeface="Albert Sans" charset="0"/>
              </a:rPr>
              <a:t>.</a:t>
            </a:r>
          </a:p>
          <a:p>
            <a:pPr marL="285750" indent="-285750">
              <a:buClr>
                <a:schemeClr val="accent6"/>
              </a:buClr>
              <a:buFont typeface="Wingdings" pitchFamily="2" charset="2"/>
              <a:buChar char="Ø"/>
            </a:pPr>
            <a:endParaRPr lang="en-US" dirty="0">
              <a:solidFill>
                <a:schemeClr val="accent6"/>
              </a:solidFill>
              <a:latin typeface="Albert Sans" charset="0"/>
            </a:endParaRPr>
          </a:p>
          <a:p>
            <a:pPr marL="285750" indent="-285750">
              <a:buClr>
                <a:schemeClr val="accent6"/>
              </a:buClr>
              <a:buFont typeface="Wingdings" pitchFamily="2" charset="2"/>
              <a:buChar char="Ø"/>
            </a:pPr>
            <a:r>
              <a:rPr lang="en-US" dirty="0">
                <a:solidFill>
                  <a:schemeClr val="accent6"/>
                </a:solidFill>
                <a:latin typeface="Albert Sans" charset="0"/>
              </a:rPr>
              <a:t>The </a:t>
            </a:r>
            <a:r>
              <a:rPr lang="en-US" dirty="0" smtClean="0">
                <a:solidFill>
                  <a:schemeClr val="accent6"/>
                </a:solidFill>
                <a:latin typeface="Albert Sans" charset="0"/>
              </a:rPr>
              <a:t>outputs of </a:t>
            </a:r>
            <a:r>
              <a:rPr lang="en-US" dirty="0">
                <a:solidFill>
                  <a:schemeClr val="accent6"/>
                </a:solidFill>
                <a:latin typeface="Albert Sans" charset="0"/>
              </a:rPr>
              <a:t>these models are then concatenated and passed through </a:t>
            </a:r>
            <a:r>
              <a:rPr lang="en-US" dirty="0" smtClean="0">
                <a:solidFill>
                  <a:schemeClr val="accent6"/>
                </a:solidFill>
                <a:latin typeface="Albert Sans" charset="0"/>
              </a:rPr>
              <a:t>a fully </a:t>
            </a:r>
            <a:r>
              <a:rPr lang="en-US" dirty="0">
                <a:solidFill>
                  <a:schemeClr val="accent6"/>
                </a:solidFill>
                <a:latin typeface="Albert Sans" charset="0"/>
              </a:rPr>
              <a:t>connected layer to produce the final output shown in </a:t>
            </a:r>
            <a:r>
              <a:rPr lang="en-US" dirty="0" smtClean="0">
                <a:solidFill>
                  <a:schemeClr val="accent6"/>
                </a:solidFill>
                <a:latin typeface="Albert Sans" charset="0"/>
              </a:rPr>
              <a:t>Figure 6.</a:t>
            </a:r>
          </a:p>
          <a:p>
            <a:pPr marL="285750" indent="-285750">
              <a:buClr>
                <a:schemeClr val="accent6"/>
              </a:buClr>
              <a:buFont typeface="Wingdings" pitchFamily="2" charset="2"/>
              <a:buChar char="Ø"/>
            </a:pPr>
            <a:endParaRPr lang="en-US" dirty="0">
              <a:solidFill>
                <a:schemeClr val="accent6"/>
              </a:solidFill>
              <a:latin typeface="Albert Sans" charset="0"/>
            </a:endParaRPr>
          </a:p>
          <a:p>
            <a:pPr>
              <a:buClr>
                <a:schemeClr val="accent6"/>
              </a:buClr>
            </a:pPr>
            <a:endParaRPr lang="en-US" dirty="0" smtClean="0">
              <a:solidFill>
                <a:schemeClr val="accent6"/>
              </a:solidFill>
              <a:latin typeface="Albert Sans" charset="0"/>
            </a:endParaRPr>
          </a:p>
          <a:p>
            <a:pPr marL="285750" indent="-285750">
              <a:buClr>
                <a:schemeClr val="accent6"/>
              </a:buClr>
              <a:buFont typeface="Wingdings" pitchFamily="2" charset="2"/>
              <a:buChar char="Ø"/>
            </a:pPr>
            <a:endParaRPr lang="en-US" dirty="0">
              <a:solidFill>
                <a:schemeClr val="accent6"/>
              </a:solidFill>
              <a:latin typeface="Albert Sans" charset="0"/>
            </a:endParaRPr>
          </a:p>
          <a:p>
            <a:pPr>
              <a:buClr>
                <a:schemeClr val="accent6"/>
              </a:buClr>
            </a:pPr>
            <a:endParaRPr lang="en-US" dirty="0">
              <a:solidFill>
                <a:schemeClr val="accent6"/>
              </a:solidFill>
              <a:latin typeface="Albert Sans"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33" y="3270324"/>
            <a:ext cx="8638391" cy="1495313"/>
          </a:xfrm>
          <a:prstGeom prst="rect">
            <a:avLst/>
          </a:prstGeom>
        </p:spPr>
      </p:pic>
      <p:sp>
        <p:nvSpPr>
          <p:cNvPr id="5" name="TextBox 4"/>
          <p:cNvSpPr txBox="1"/>
          <p:nvPr/>
        </p:nvSpPr>
        <p:spPr>
          <a:xfrm>
            <a:off x="2076225" y="4765637"/>
            <a:ext cx="6131859" cy="261610"/>
          </a:xfrm>
          <a:prstGeom prst="rect">
            <a:avLst/>
          </a:prstGeom>
          <a:noFill/>
        </p:spPr>
        <p:txBody>
          <a:bodyPr wrap="square" rtlCol="0">
            <a:spAutoFit/>
          </a:bodyPr>
          <a:lstStyle/>
          <a:p>
            <a:pPr algn="ctr"/>
            <a:r>
              <a:rPr lang="en-US" sz="1100" dirty="0" smtClean="0">
                <a:solidFill>
                  <a:schemeClr val="accent6"/>
                </a:solidFill>
              </a:rPr>
              <a:t>Figure 6</a:t>
            </a:r>
            <a:r>
              <a:rPr lang="en-US" sz="1100" dirty="0">
                <a:solidFill>
                  <a:schemeClr val="accent6"/>
                </a:solidFill>
              </a:rPr>
              <a:t>: combined model </a:t>
            </a:r>
            <a:r>
              <a:rPr lang="en-US" sz="1100" dirty="0" smtClean="0">
                <a:solidFill>
                  <a:schemeClr val="accent6"/>
                </a:solidFill>
              </a:rPr>
              <a:t>architecture.</a:t>
            </a:r>
            <a:endParaRPr lang="en-US" sz="1100" dirty="0">
              <a:solidFill>
                <a:schemeClr val="accent6"/>
              </a:solidFill>
            </a:endParaRPr>
          </a:p>
        </p:txBody>
      </p:sp>
    </p:spTree>
    <p:extLst>
      <p:ext uri="{BB962C8B-B14F-4D97-AF65-F5344CB8AC3E}">
        <p14:creationId xmlns:p14="http://schemas.microsoft.com/office/powerpoint/2010/main" val="1803089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6332400" cy="573862"/>
          </a:xfrm>
        </p:spPr>
        <p:txBody>
          <a:bodyPr/>
          <a:lstStyle/>
          <a:p>
            <a:r>
              <a:rPr lang="en-US" sz="2400" dirty="0">
                <a:solidFill>
                  <a:schemeClr val="accent6"/>
                </a:solidFill>
                <a:latin typeface="Andalus" pitchFamily="18" charset="-78"/>
                <a:cs typeface="Andalus" pitchFamily="18" charset="-78"/>
              </a:rPr>
              <a:t>RESULTS AND DISCUSSION</a:t>
            </a:r>
          </a:p>
        </p:txBody>
      </p:sp>
      <p:sp>
        <p:nvSpPr>
          <p:cNvPr id="4" name="TextBox 3"/>
          <p:cNvSpPr txBox="1"/>
          <p:nvPr/>
        </p:nvSpPr>
        <p:spPr>
          <a:xfrm>
            <a:off x="0" y="368629"/>
            <a:ext cx="7465807" cy="2031325"/>
          </a:xfrm>
          <a:prstGeom prst="rect">
            <a:avLst/>
          </a:prstGeom>
          <a:noFill/>
        </p:spPr>
        <p:txBody>
          <a:bodyPr wrap="square" rtlCol="0">
            <a:spAutoFit/>
          </a:bodyPr>
          <a:lstStyle/>
          <a:p>
            <a:pPr>
              <a:buClr>
                <a:schemeClr val="accent6"/>
              </a:buClr>
            </a:pPr>
            <a:endParaRPr lang="en-US" dirty="0" smtClean="0">
              <a:solidFill>
                <a:schemeClr val="accent6"/>
              </a:solidFill>
              <a:latin typeface="Albert Sans" charset="0"/>
            </a:endParaRPr>
          </a:p>
          <a:p>
            <a:pPr marL="285750" indent="-285750">
              <a:buClr>
                <a:schemeClr val="accent6"/>
              </a:buClr>
              <a:buFont typeface="Wingdings" pitchFamily="2" charset="2"/>
              <a:buChar char="Ø"/>
            </a:pPr>
            <a:r>
              <a:rPr lang="en-US" dirty="0" smtClean="0">
                <a:solidFill>
                  <a:schemeClr val="accent6"/>
                </a:solidFill>
                <a:latin typeface="Albert Sans" charset="0"/>
              </a:rPr>
              <a:t>our </a:t>
            </a:r>
            <a:r>
              <a:rPr lang="en-US" dirty="0">
                <a:solidFill>
                  <a:schemeClr val="accent6"/>
                </a:solidFill>
                <a:latin typeface="Albert Sans" charset="0"/>
              </a:rPr>
              <a:t>model </a:t>
            </a:r>
            <a:r>
              <a:rPr lang="en-US" dirty="0" smtClean="0">
                <a:solidFill>
                  <a:schemeClr val="accent6"/>
                </a:solidFill>
                <a:latin typeface="Albert Sans" charset="0"/>
              </a:rPr>
              <a:t>can  </a:t>
            </a:r>
            <a:r>
              <a:rPr lang="en-US" dirty="0">
                <a:solidFill>
                  <a:schemeClr val="accent6"/>
                </a:solidFill>
                <a:latin typeface="Albert Sans" charset="0"/>
              </a:rPr>
              <a:t>leverage the strengths of both models for better performance on the classification task and improve the accuracy on the testing dataset to 99.75% better than the accuracy of each of them individually. (Shown in the table </a:t>
            </a:r>
            <a:r>
              <a:rPr lang="en-US" dirty="0" smtClean="0">
                <a:solidFill>
                  <a:schemeClr val="accent6"/>
                </a:solidFill>
                <a:latin typeface="Albert Sans" charset="0"/>
              </a:rPr>
              <a:t>1)</a:t>
            </a:r>
            <a:endParaRPr lang="en-US" dirty="0">
              <a:solidFill>
                <a:schemeClr val="accent6"/>
              </a:solidFill>
              <a:latin typeface="Albert Sans" charset="0"/>
            </a:endParaRPr>
          </a:p>
          <a:p>
            <a:pPr>
              <a:buClr>
                <a:schemeClr val="accent6"/>
              </a:buClr>
            </a:pPr>
            <a:endParaRPr lang="en-US" dirty="0">
              <a:solidFill>
                <a:schemeClr val="accent6"/>
              </a:solidFill>
              <a:latin typeface="Albert Sans" charset="0"/>
            </a:endParaRPr>
          </a:p>
          <a:p>
            <a:pPr marL="285750" indent="-285750">
              <a:buClr>
                <a:schemeClr val="accent6"/>
              </a:buClr>
              <a:buFont typeface="Wingdings" pitchFamily="2" charset="2"/>
              <a:buChar char="Ø"/>
            </a:pPr>
            <a:r>
              <a:rPr lang="en-US" dirty="0">
                <a:solidFill>
                  <a:schemeClr val="accent6"/>
                </a:solidFill>
                <a:latin typeface="Albert Sans" charset="0"/>
              </a:rPr>
              <a:t>Simulation is performed by using </a:t>
            </a:r>
            <a:r>
              <a:rPr lang="en-US" dirty="0" smtClean="0">
                <a:solidFill>
                  <a:schemeClr val="accent6"/>
                </a:solidFill>
                <a:latin typeface="Albert Sans" charset="0"/>
              </a:rPr>
              <a:t>python language.</a:t>
            </a:r>
          </a:p>
          <a:p>
            <a:pPr>
              <a:buClr>
                <a:schemeClr val="accent6"/>
              </a:buClr>
            </a:pPr>
            <a:endParaRPr lang="en-US" dirty="0">
              <a:solidFill>
                <a:schemeClr val="accent6"/>
              </a:solidFill>
              <a:latin typeface="Albert Sans" charset="0"/>
            </a:endParaRPr>
          </a:p>
          <a:p>
            <a:pPr marL="285750" indent="-285750">
              <a:buClr>
                <a:schemeClr val="accent6"/>
              </a:buClr>
              <a:buFont typeface="Wingdings" pitchFamily="2" charset="2"/>
              <a:buChar char="Ø"/>
            </a:pPr>
            <a:r>
              <a:rPr lang="en-US" dirty="0">
                <a:solidFill>
                  <a:schemeClr val="accent6"/>
                </a:solidFill>
                <a:latin typeface="Albert Sans" charset="0"/>
              </a:rPr>
              <a:t> The </a:t>
            </a:r>
            <a:r>
              <a:rPr lang="en-US" dirty="0" smtClean="0">
                <a:solidFill>
                  <a:schemeClr val="accent6"/>
                </a:solidFill>
                <a:latin typeface="Albert Sans" charset="0"/>
              </a:rPr>
              <a:t>proposed model </a:t>
            </a:r>
            <a:r>
              <a:rPr lang="en-US" dirty="0">
                <a:solidFill>
                  <a:schemeClr val="accent6"/>
                </a:solidFill>
                <a:latin typeface="Albert Sans" charset="0"/>
              </a:rPr>
              <a:t>successfully classifies and predicts the medical </a:t>
            </a:r>
            <a:r>
              <a:rPr lang="en-US" dirty="0" smtClean="0">
                <a:solidFill>
                  <a:schemeClr val="accent6"/>
                </a:solidFill>
                <a:latin typeface="Albert Sans" charset="0"/>
              </a:rPr>
              <a:t>image (see figure 7).</a:t>
            </a:r>
            <a:endParaRPr lang="en-US" dirty="0">
              <a:solidFill>
                <a:schemeClr val="accent6"/>
              </a:solidFill>
              <a:latin typeface="Albert Sans"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55" y="2615398"/>
            <a:ext cx="4087906" cy="2183804"/>
          </a:xfrm>
          <a:prstGeom prst="rect">
            <a:avLst/>
          </a:prstGeom>
        </p:spPr>
      </p:pic>
      <p:sp>
        <p:nvSpPr>
          <p:cNvPr id="6" name="TextBox 5"/>
          <p:cNvSpPr txBox="1"/>
          <p:nvPr/>
        </p:nvSpPr>
        <p:spPr>
          <a:xfrm>
            <a:off x="194355" y="4799202"/>
            <a:ext cx="4087906" cy="430887"/>
          </a:xfrm>
          <a:prstGeom prst="rect">
            <a:avLst/>
          </a:prstGeom>
          <a:noFill/>
        </p:spPr>
        <p:txBody>
          <a:bodyPr wrap="square" rtlCol="0">
            <a:spAutoFit/>
          </a:bodyPr>
          <a:lstStyle/>
          <a:p>
            <a:pPr algn="ctr"/>
            <a:r>
              <a:rPr lang="en-US" sz="1100" dirty="0">
                <a:solidFill>
                  <a:schemeClr val="accent6"/>
                </a:solidFill>
              </a:rPr>
              <a:t>Figure 7:  Prediction result.</a:t>
            </a:r>
          </a:p>
          <a:p>
            <a:pPr algn="ctr"/>
            <a:endParaRPr lang="en-US" sz="1100" dirty="0">
              <a:solidFill>
                <a:schemeClr val="accent6"/>
              </a:solidFill>
            </a:endParaRPr>
          </a:p>
        </p:txBody>
      </p:sp>
      <p:sp>
        <p:nvSpPr>
          <p:cNvPr id="3" name="TextBox 2"/>
          <p:cNvSpPr txBox="1"/>
          <p:nvPr/>
        </p:nvSpPr>
        <p:spPr>
          <a:xfrm>
            <a:off x="5644896" y="4247944"/>
            <a:ext cx="1987296" cy="276999"/>
          </a:xfrm>
          <a:prstGeom prst="rect">
            <a:avLst/>
          </a:prstGeom>
          <a:noFill/>
        </p:spPr>
        <p:txBody>
          <a:bodyPr wrap="square" rtlCol="0">
            <a:spAutoFit/>
          </a:bodyPr>
          <a:lstStyle/>
          <a:p>
            <a:pPr algn="ctr"/>
            <a:r>
              <a:rPr lang="en-US" sz="1200" dirty="0" smtClean="0">
                <a:solidFill>
                  <a:schemeClr val="accent6"/>
                </a:solidFill>
              </a:rPr>
              <a:t>Table 1</a:t>
            </a:r>
            <a:endParaRPr lang="en-US" sz="1200" dirty="0">
              <a:solidFill>
                <a:schemeClr val="accent6"/>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836607866"/>
              </p:ext>
            </p:extLst>
          </p:nvPr>
        </p:nvGraphicFramePr>
        <p:xfrm>
          <a:off x="4389120" y="3336460"/>
          <a:ext cx="4498848" cy="741680"/>
        </p:xfrm>
        <a:graphic>
          <a:graphicData uri="http://schemas.openxmlformats.org/drawingml/2006/table">
            <a:tbl>
              <a:tblPr firstRow="1" bandRow="1">
                <a:tableStyleId>{00EF8442-5B88-4E8D-98FB-8AAED22FAD2B}</a:tableStyleId>
              </a:tblPr>
              <a:tblGrid>
                <a:gridCol w="1499616"/>
                <a:gridCol w="1267968"/>
                <a:gridCol w="1731264"/>
              </a:tblGrid>
              <a:tr h="370840">
                <a:tc>
                  <a:txBody>
                    <a:bodyPr/>
                    <a:lstStyle/>
                    <a:p>
                      <a:pPr algn="ctr"/>
                      <a:r>
                        <a:rPr lang="en-US" sz="1600" dirty="0" smtClean="0">
                          <a:solidFill>
                            <a:schemeClr val="accent6"/>
                          </a:solidFill>
                        </a:rPr>
                        <a:t>ResNet50</a:t>
                      </a:r>
                      <a:endParaRPr lang="en-US" sz="1600" dirty="0">
                        <a:solidFill>
                          <a:schemeClr val="accent6"/>
                        </a:solidFill>
                      </a:endParaRPr>
                    </a:p>
                  </a:txBody>
                  <a:tcPr/>
                </a:tc>
                <a:tc>
                  <a:txBody>
                    <a:bodyPr/>
                    <a:lstStyle/>
                    <a:p>
                      <a:pPr algn="ctr"/>
                      <a:r>
                        <a:rPr lang="en-US" sz="1600" dirty="0" smtClean="0">
                          <a:solidFill>
                            <a:schemeClr val="accent6"/>
                          </a:solidFill>
                        </a:rPr>
                        <a:t>Vgg19</a:t>
                      </a:r>
                      <a:endParaRPr lang="en-US" sz="1600" dirty="0">
                        <a:solidFill>
                          <a:schemeClr val="accent6"/>
                        </a:solidFill>
                      </a:endParaRPr>
                    </a:p>
                  </a:txBody>
                  <a:tcPr/>
                </a:tc>
                <a:tc>
                  <a:txBody>
                    <a:bodyPr/>
                    <a:lstStyle/>
                    <a:p>
                      <a:pPr algn="ctr"/>
                      <a:r>
                        <a:rPr lang="en-US" sz="1600" dirty="0" smtClean="0">
                          <a:solidFill>
                            <a:schemeClr val="accent6"/>
                          </a:solidFill>
                        </a:rPr>
                        <a:t>ReNet50&amp;vgg19</a:t>
                      </a:r>
                      <a:endParaRPr lang="en-US" sz="1600" dirty="0">
                        <a:solidFill>
                          <a:schemeClr val="accent6"/>
                        </a:solidFill>
                      </a:endParaRPr>
                    </a:p>
                  </a:txBody>
                  <a:tcPr/>
                </a:tc>
              </a:tr>
              <a:tr h="370840">
                <a:tc>
                  <a:txBody>
                    <a:bodyPr/>
                    <a:lstStyle/>
                    <a:p>
                      <a:pPr algn="ctr"/>
                      <a:r>
                        <a:rPr lang="en-US" sz="1600" dirty="0" smtClean="0">
                          <a:solidFill>
                            <a:schemeClr val="accent6"/>
                          </a:solidFill>
                        </a:rPr>
                        <a:t>98.8%</a:t>
                      </a:r>
                      <a:endParaRPr lang="en-US" sz="1600" dirty="0">
                        <a:solidFill>
                          <a:schemeClr val="accent6"/>
                        </a:solidFill>
                      </a:endParaRPr>
                    </a:p>
                  </a:txBody>
                  <a:tcPr/>
                </a:tc>
                <a:tc>
                  <a:txBody>
                    <a:bodyPr/>
                    <a:lstStyle/>
                    <a:p>
                      <a:pPr algn="ctr"/>
                      <a:r>
                        <a:rPr lang="en-US" sz="1600" dirty="0" smtClean="0">
                          <a:solidFill>
                            <a:schemeClr val="accent6"/>
                          </a:solidFill>
                        </a:rPr>
                        <a:t>96%</a:t>
                      </a:r>
                      <a:endParaRPr lang="en-US" sz="1600" dirty="0">
                        <a:solidFill>
                          <a:schemeClr val="accent6"/>
                        </a:solidFill>
                      </a:endParaRPr>
                    </a:p>
                  </a:txBody>
                  <a:tcPr/>
                </a:tc>
                <a:tc>
                  <a:txBody>
                    <a:bodyPr/>
                    <a:lstStyle/>
                    <a:p>
                      <a:pPr algn="ctr"/>
                      <a:r>
                        <a:rPr lang="en-US" sz="1600" dirty="0" smtClean="0">
                          <a:solidFill>
                            <a:schemeClr val="accent6"/>
                          </a:solidFill>
                        </a:rPr>
                        <a:t>99.75%</a:t>
                      </a:r>
                      <a:endParaRPr lang="en-US" sz="1600" dirty="0">
                        <a:solidFill>
                          <a:schemeClr val="accent6"/>
                        </a:solidFill>
                      </a:endParaRPr>
                    </a:p>
                  </a:txBody>
                  <a:tcPr/>
                </a:tc>
              </a:tr>
            </a:tbl>
          </a:graphicData>
        </a:graphic>
      </p:graphicFrame>
    </p:spTree>
    <p:extLst>
      <p:ext uri="{BB962C8B-B14F-4D97-AF65-F5344CB8AC3E}">
        <p14:creationId xmlns:p14="http://schemas.microsoft.com/office/powerpoint/2010/main" val="2820625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76013"/>
            <a:ext cx="7717200" cy="572700"/>
          </a:xfrm>
        </p:spPr>
        <p:txBody>
          <a:bodyPr/>
          <a:lstStyle/>
          <a:p>
            <a:r>
              <a:rPr lang="en-US" sz="2400" dirty="0">
                <a:solidFill>
                  <a:schemeClr val="accent6"/>
                </a:solidFill>
                <a:latin typeface="Andalus" pitchFamily="18" charset="-78"/>
                <a:cs typeface="Andalus" pitchFamily="18" charset="-78"/>
              </a:rPr>
              <a:t>RESULTS AND </a:t>
            </a:r>
            <a:r>
              <a:rPr lang="en-US" sz="2400" dirty="0" smtClean="0">
                <a:solidFill>
                  <a:schemeClr val="accent6"/>
                </a:solidFill>
                <a:latin typeface="Andalus" pitchFamily="18" charset="-78"/>
                <a:cs typeface="Andalus" pitchFamily="18" charset="-78"/>
              </a:rPr>
              <a:t>DISCUSSION Con.</a:t>
            </a:r>
            <a:endParaRPr lang="en-US" sz="2400" dirty="0"/>
          </a:p>
        </p:txBody>
      </p:sp>
      <p:sp>
        <p:nvSpPr>
          <p:cNvPr id="4" name="TextBox 3"/>
          <p:cNvSpPr txBox="1"/>
          <p:nvPr/>
        </p:nvSpPr>
        <p:spPr>
          <a:xfrm>
            <a:off x="129092" y="778137"/>
            <a:ext cx="7853082" cy="954107"/>
          </a:xfrm>
          <a:prstGeom prst="rect">
            <a:avLst/>
          </a:prstGeom>
          <a:noFill/>
        </p:spPr>
        <p:txBody>
          <a:bodyPr wrap="square" rtlCol="0">
            <a:spAutoFit/>
          </a:bodyPr>
          <a:lstStyle/>
          <a:p>
            <a:pPr marL="285750" indent="-285750">
              <a:buClr>
                <a:schemeClr val="accent6"/>
              </a:buClr>
              <a:buFont typeface="Wingdings" pitchFamily="2" charset="2"/>
              <a:buChar char="Ø"/>
            </a:pPr>
            <a:r>
              <a:rPr lang="en-US" dirty="0">
                <a:solidFill>
                  <a:schemeClr val="accent6"/>
                </a:solidFill>
                <a:latin typeface="Albert Sans" charset="0"/>
              </a:rPr>
              <a:t> </a:t>
            </a:r>
            <a:r>
              <a:rPr lang="en-US" dirty="0" smtClean="0">
                <a:solidFill>
                  <a:schemeClr val="accent6"/>
                </a:solidFill>
                <a:latin typeface="Albert Sans" charset="0"/>
              </a:rPr>
              <a:t>Table 2 outlines the </a:t>
            </a:r>
            <a:r>
              <a:rPr lang="en-US" dirty="0">
                <a:solidFill>
                  <a:schemeClr val="accent6"/>
                </a:solidFill>
                <a:latin typeface="Albert Sans" charset="0"/>
              </a:rPr>
              <a:t>Accuracy results of our proposed combined model</a:t>
            </a:r>
            <a:r>
              <a:rPr lang="en-US" dirty="0" smtClean="0">
                <a:solidFill>
                  <a:schemeClr val="accent6"/>
                </a:solidFill>
                <a:latin typeface="Albert Sans" charset="0"/>
              </a:rPr>
              <a:t>.</a:t>
            </a:r>
          </a:p>
          <a:p>
            <a:pPr marL="285750" indent="-285750">
              <a:buClr>
                <a:schemeClr val="accent6"/>
              </a:buClr>
              <a:buFont typeface="Wingdings" pitchFamily="2" charset="2"/>
              <a:buChar char="Ø"/>
            </a:pPr>
            <a:endParaRPr lang="en-US" dirty="0">
              <a:solidFill>
                <a:schemeClr val="accent6"/>
              </a:solidFill>
              <a:latin typeface="Albert Sans" charset="0"/>
            </a:endParaRPr>
          </a:p>
          <a:p>
            <a:pPr marL="285750" indent="-285750">
              <a:buClr>
                <a:schemeClr val="accent6"/>
              </a:buClr>
              <a:buFont typeface="Wingdings" pitchFamily="2" charset="2"/>
              <a:buChar char="Ø"/>
            </a:pPr>
            <a:r>
              <a:rPr lang="en-US" dirty="0" smtClean="0">
                <a:solidFill>
                  <a:schemeClr val="accent6"/>
                </a:solidFill>
                <a:latin typeface="Albert Sans" charset="0"/>
              </a:rPr>
              <a:t>The training </a:t>
            </a:r>
            <a:r>
              <a:rPr lang="en-US" dirty="0">
                <a:solidFill>
                  <a:schemeClr val="accent6"/>
                </a:solidFill>
                <a:latin typeface="Albert Sans" charset="0"/>
              </a:rPr>
              <a:t>accuracy of the proposed combined model was </a:t>
            </a:r>
            <a:r>
              <a:rPr lang="en-US" dirty="0" smtClean="0">
                <a:solidFill>
                  <a:schemeClr val="accent6"/>
                </a:solidFill>
                <a:latin typeface="Albert Sans" charset="0"/>
              </a:rPr>
              <a:t>found to </a:t>
            </a:r>
            <a:r>
              <a:rPr lang="en-US" dirty="0">
                <a:solidFill>
                  <a:schemeClr val="accent6"/>
                </a:solidFill>
                <a:latin typeface="Albert Sans" charset="0"/>
              </a:rPr>
              <a:t>be 99.94% , whereas its validation accuracy was 99.95%.</a:t>
            </a:r>
          </a:p>
        </p:txBody>
      </p:sp>
      <p:graphicFrame>
        <p:nvGraphicFramePr>
          <p:cNvPr id="5" name="Table 4"/>
          <p:cNvGraphicFramePr>
            <a:graphicFrameLocks noGrp="1"/>
          </p:cNvGraphicFramePr>
          <p:nvPr>
            <p:extLst>
              <p:ext uri="{D42A27DB-BD31-4B8C-83A1-F6EECF244321}">
                <p14:modId xmlns:p14="http://schemas.microsoft.com/office/powerpoint/2010/main" val="3403523496"/>
              </p:ext>
            </p:extLst>
          </p:nvPr>
        </p:nvGraphicFramePr>
        <p:xfrm>
          <a:off x="2796988" y="2096355"/>
          <a:ext cx="4199068" cy="2560320"/>
        </p:xfrm>
        <a:graphic>
          <a:graphicData uri="http://schemas.openxmlformats.org/drawingml/2006/table">
            <a:tbl>
              <a:tblPr firstRow="1" bandRow="1">
                <a:tableStyleId>{00EF8442-5B88-4E8D-98FB-8AAED22FAD2B}</a:tableStyleId>
              </a:tblPr>
              <a:tblGrid>
                <a:gridCol w="2099534"/>
                <a:gridCol w="2099534"/>
              </a:tblGrid>
              <a:tr h="447224">
                <a:tc>
                  <a:txBody>
                    <a:bodyPr/>
                    <a:lstStyle/>
                    <a:p>
                      <a:pPr algn="ctr">
                        <a:lnSpc>
                          <a:spcPct val="150000"/>
                        </a:lnSpc>
                      </a:pPr>
                      <a:r>
                        <a:rPr lang="en-US" sz="1600" b="1" dirty="0" smtClean="0">
                          <a:solidFill>
                            <a:schemeClr val="accent6"/>
                          </a:solidFill>
                        </a:rPr>
                        <a:t>Combined model</a:t>
                      </a:r>
                      <a:endParaRPr lang="en-US" sz="1600" b="1" dirty="0">
                        <a:solidFill>
                          <a:schemeClr val="accent6"/>
                        </a:solidFill>
                      </a:endParaRPr>
                    </a:p>
                  </a:txBody>
                  <a:tcPr/>
                </a:tc>
                <a:tc>
                  <a:txBody>
                    <a:bodyPr/>
                    <a:lstStyle/>
                    <a:p>
                      <a:pPr algn="ctr">
                        <a:lnSpc>
                          <a:spcPct val="150000"/>
                        </a:lnSpc>
                      </a:pPr>
                      <a:r>
                        <a:rPr lang="en-US" sz="1600" b="1" dirty="0" smtClean="0">
                          <a:solidFill>
                            <a:schemeClr val="accent6"/>
                          </a:solidFill>
                        </a:rPr>
                        <a:t>Accuracy</a:t>
                      </a:r>
                      <a:endParaRPr lang="en-US" sz="1600" b="1" dirty="0">
                        <a:solidFill>
                          <a:schemeClr val="accent6"/>
                        </a:solidFill>
                      </a:endParaRPr>
                    </a:p>
                  </a:txBody>
                  <a:tcPr/>
                </a:tc>
              </a:tr>
              <a:tr h="750993">
                <a:tc>
                  <a:txBody>
                    <a:bodyPr/>
                    <a:lstStyle/>
                    <a:p>
                      <a:pPr algn="ctr">
                        <a:lnSpc>
                          <a:spcPct val="200000"/>
                        </a:lnSpc>
                      </a:pPr>
                      <a:r>
                        <a:rPr lang="en-US" sz="1600" dirty="0" smtClean="0">
                          <a:solidFill>
                            <a:schemeClr val="accent6"/>
                          </a:solidFill>
                        </a:rPr>
                        <a:t>Train</a:t>
                      </a:r>
                      <a:endParaRPr lang="en-US" sz="1600" dirty="0">
                        <a:solidFill>
                          <a:schemeClr val="accent6"/>
                        </a:solidFill>
                      </a:endParaRPr>
                    </a:p>
                  </a:txBody>
                  <a:tcPr/>
                </a:tc>
                <a:tc>
                  <a:txBody>
                    <a:bodyPr/>
                    <a:lstStyle/>
                    <a:p>
                      <a:pPr algn="ctr">
                        <a:lnSpc>
                          <a:spcPct val="200000"/>
                        </a:lnSpc>
                      </a:pPr>
                      <a:r>
                        <a:rPr lang="en-US" sz="1600" dirty="0" smtClean="0">
                          <a:solidFill>
                            <a:schemeClr val="accent6"/>
                          </a:solidFill>
                        </a:rPr>
                        <a:t>99.94%</a:t>
                      </a:r>
                    </a:p>
                    <a:p>
                      <a:pPr algn="ctr"/>
                      <a:endParaRPr lang="en-US" sz="1600" dirty="0">
                        <a:solidFill>
                          <a:schemeClr val="accent6"/>
                        </a:solidFill>
                      </a:endParaRPr>
                    </a:p>
                  </a:txBody>
                  <a:tcPr/>
                </a:tc>
              </a:tr>
              <a:tr h="417218">
                <a:tc>
                  <a:txBody>
                    <a:bodyPr/>
                    <a:lstStyle/>
                    <a:p>
                      <a:pPr marL="0" marR="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1600" dirty="0" smtClean="0">
                          <a:solidFill>
                            <a:schemeClr val="accent6"/>
                          </a:solidFill>
                        </a:rPr>
                        <a:t>validation</a:t>
                      </a:r>
                    </a:p>
                  </a:txBody>
                  <a:tcPr/>
                </a:tc>
                <a:tc>
                  <a:txBody>
                    <a:bodyPr/>
                    <a:lstStyle/>
                    <a:p>
                      <a:pPr algn="ctr">
                        <a:lnSpc>
                          <a:spcPct val="150000"/>
                        </a:lnSpc>
                      </a:pPr>
                      <a:r>
                        <a:rPr lang="en-US" sz="1600" dirty="0" smtClean="0">
                          <a:solidFill>
                            <a:schemeClr val="accent6"/>
                          </a:solidFill>
                        </a:rPr>
                        <a:t>99.95%</a:t>
                      </a:r>
                      <a:endParaRPr lang="en-US" sz="1600" dirty="0">
                        <a:solidFill>
                          <a:schemeClr val="accent6"/>
                        </a:solidFill>
                      </a:endParaRPr>
                    </a:p>
                  </a:txBody>
                  <a:tcPr/>
                </a:tc>
              </a:tr>
              <a:tr h="484423">
                <a:tc>
                  <a:txBody>
                    <a:bodyPr/>
                    <a:lstStyle/>
                    <a:p>
                      <a:pPr marL="0" marR="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1600" dirty="0" smtClean="0">
                          <a:solidFill>
                            <a:schemeClr val="accent6"/>
                          </a:solidFill>
                        </a:rPr>
                        <a:t>Test</a:t>
                      </a:r>
                    </a:p>
                    <a:p>
                      <a:pPr algn="ctr">
                        <a:lnSpc>
                          <a:spcPct val="150000"/>
                        </a:lnSpc>
                      </a:pPr>
                      <a:endParaRPr lang="en-US" sz="1600" dirty="0">
                        <a:solidFill>
                          <a:schemeClr val="accent6"/>
                        </a:solidFill>
                      </a:endParaRPr>
                    </a:p>
                  </a:txBody>
                  <a:tcPr/>
                </a:tc>
                <a:tc>
                  <a:txBody>
                    <a:bodyPr/>
                    <a:lstStyle/>
                    <a:p>
                      <a:pPr marL="0" marR="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1600" dirty="0" smtClean="0">
                          <a:solidFill>
                            <a:schemeClr val="accent6"/>
                          </a:solidFill>
                        </a:rPr>
                        <a:t>99.75%</a:t>
                      </a:r>
                    </a:p>
                    <a:p>
                      <a:pPr algn="ctr">
                        <a:lnSpc>
                          <a:spcPct val="150000"/>
                        </a:lnSpc>
                      </a:pPr>
                      <a:endParaRPr lang="en-US" sz="1600" dirty="0">
                        <a:solidFill>
                          <a:schemeClr val="accent6"/>
                        </a:solidFill>
                      </a:endParaRPr>
                    </a:p>
                  </a:txBody>
                  <a:tcPr/>
                </a:tc>
              </a:tr>
            </a:tbl>
          </a:graphicData>
        </a:graphic>
      </p:graphicFrame>
      <p:sp>
        <p:nvSpPr>
          <p:cNvPr id="6" name="TextBox 5"/>
          <p:cNvSpPr txBox="1"/>
          <p:nvPr/>
        </p:nvSpPr>
        <p:spPr>
          <a:xfrm>
            <a:off x="2796988" y="4658061"/>
            <a:ext cx="4249271" cy="261610"/>
          </a:xfrm>
          <a:prstGeom prst="rect">
            <a:avLst/>
          </a:prstGeom>
          <a:noFill/>
        </p:spPr>
        <p:txBody>
          <a:bodyPr wrap="square" rtlCol="0">
            <a:spAutoFit/>
          </a:bodyPr>
          <a:lstStyle/>
          <a:p>
            <a:pPr algn="ctr"/>
            <a:r>
              <a:rPr lang="en-US" sz="1100" dirty="0" smtClean="0">
                <a:solidFill>
                  <a:schemeClr val="accent6"/>
                </a:solidFill>
              </a:rPr>
              <a:t>Table 2</a:t>
            </a:r>
            <a:r>
              <a:rPr lang="en-US" sz="1100" dirty="0">
                <a:solidFill>
                  <a:schemeClr val="accent6"/>
                </a:solidFill>
              </a:rPr>
              <a:t>: </a:t>
            </a:r>
            <a:r>
              <a:rPr lang="en-US" sz="1100" dirty="0" smtClean="0">
                <a:solidFill>
                  <a:schemeClr val="accent6"/>
                </a:solidFill>
              </a:rPr>
              <a:t>Performance of the Proposed Model</a:t>
            </a:r>
            <a:endParaRPr lang="en-US" sz="1100" dirty="0">
              <a:solidFill>
                <a:schemeClr val="accent6"/>
              </a:solidFill>
            </a:endParaRPr>
          </a:p>
        </p:txBody>
      </p:sp>
    </p:spTree>
    <p:extLst>
      <p:ext uri="{BB962C8B-B14F-4D97-AF65-F5344CB8AC3E}">
        <p14:creationId xmlns:p14="http://schemas.microsoft.com/office/powerpoint/2010/main" val="15693551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3"/>
          </p:nvPr>
        </p:nvSpPr>
        <p:spPr>
          <a:xfrm>
            <a:off x="4783752" y="4389368"/>
            <a:ext cx="2946900" cy="511500"/>
          </a:xfrm>
        </p:spPr>
        <p:txBody>
          <a:bodyPr/>
          <a:lstStyle/>
          <a:p>
            <a:r>
              <a:rPr lang="en-US" sz="1200" dirty="0">
                <a:solidFill>
                  <a:schemeClr val="accent6"/>
                </a:solidFill>
              </a:rPr>
              <a:t>Figure 9 : Validation accuracy and loss analyses.</a:t>
            </a:r>
          </a:p>
        </p:txBody>
      </p:sp>
      <p:sp>
        <p:nvSpPr>
          <p:cNvPr id="5" name="Subtitle 4"/>
          <p:cNvSpPr>
            <a:spLocks noGrp="1"/>
          </p:cNvSpPr>
          <p:nvPr>
            <p:ph type="subTitle" idx="4"/>
          </p:nvPr>
        </p:nvSpPr>
        <p:spPr>
          <a:xfrm>
            <a:off x="1000462" y="4389368"/>
            <a:ext cx="2946900" cy="511500"/>
          </a:xfrm>
        </p:spPr>
        <p:txBody>
          <a:bodyPr/>
          <a:lstStyle/>
          <a:p>
            <a:r>
              <a:rPr lang="en-US" sz="1200" dirty="0">
                <a:solidFill>
                  <a:schemeClr val="accent6"/>
                </a:solidFill>
                <a:latin typeface="Albert Sans" charset="0"/>
              </a:rPr>
              <a:t>Figure 8 : Training accuracy and loss analyses.</a:t>
            </a:r>
          </a:p>
        </p:txBody>
      </p:sp>
      <p:sp>
        <p:nvSpPr>
          <p:cNvPr id="6" name="Title 5"/>
          <p:cNvSpPr>
            <a:spLocks noGrp="1"/>
          </p:cNvSpPr>
          <p:nvPr>
            <p:ph type="title"/>
          </p:nvPr>
        </p:nvSpPr>
        <p:spPr>
          <a:xfrm>
            <a:off x="121729" y="97528"/>
            <a:ext cx="7717200" cy="572700"/>
          </a:xfrm>
        </p:spPr>
        <p:txBody>
          <a:bodyPr/>
          <a:lstStyle/>
          <a:p>
            <a:r>
              <a:rPr lang="en-US" sz="2400" dirty="0">
                <a:solidFill>
                  <a:schemeClr val="accent6"/>
                </a:solidFill>
                <a:latin typeface="Andalus" pitchFamily="18" charset="-78"/>
                <a:cs typeface="Andalus" pitchFamily="18" charset="-78"/>
              </a:rPr>
              <a:t>RESULTS AND DISCUSSION Con.</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704" y="1785771"/>
            <a:ext cx="3162748" cy="260359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335" y="1785771"/>
            <a:ext cx="3302598" cy="2603597"/>
          </a:xfrm>
          <a:prstGeom prst="rect">
            <a:avLst/>
          </a:prstGeom>
        </p:spPr>
      </p:pic>
      <p:sp>
        <p:nvSpPr>
          <p:cNvPr id="9" name="TextBox 8"/>
          <p:cNvSpPr txBox="1"/>
          <p:nvPr/>
        </p:nvSpPr>
        <p:spPr>
          <a:xfrm>
            <a:off x="645459" y="828339"/>
            <a:ext cx="6970955" cy="523220"/>
          </a:xfrm>
          <a:prstGeom prst="rect">
            <a:avLst/>
          </a:prstGeom>
          <a:noFill/>
        </p:spPr>
        <p:txBody>
          <a:bodyPr wrap="square" rtlCol="0">
            <a:spAutoFit/>
          </a:bodyPr>
          <a:lstStyle/>
          <a:p>
            <a:r>
              <a:rPr lang="en-US" dirty="0" smtClean="0">
                <a:solidFill>
                  <a:schemeClr val="accent6"/>
                </a:solidFill>
              </a:rPr>
              <a:t>Figures 8,9 </a:t>
            </a:r>
            <a:r>
              <a:rPr lang="en-US" dirty="0">
                <a:solidFill>
                  <a:schemeClr val="accent6"/>
                </a:solidFill>
              </a:rPr>
              <a:t>show the training, validation accuracy, and </a:t>
            </a:r>
            <a:r>
              <a:rPr lang="en-US" dirty="0" smtClean="0">
                <a:solidFill>
                  <a:schemeClr val="accent6"/>
                </a:solidFill>
              </a:rPr>
              <a:t>loss analyses </a:t>
            </a:r>
            <a:r>
              <a:rPr lang="en-US" dirty="0">
                <a:solidFill>
                  <a:schemeClr val="accent6"/>
                </a:solidFill>
              </a:rPr>
              <a:t>of the proposed models concerning the number </a:t>
            </a:r>
            <a:r>
              <a:rPr lang="en-US" dirty="0" smtClean="0">
                <a:solidFill>
                  <a:schemeClr val="accent6"/>
                </a:solidFill>
              </a:rPr>
              <a:t>of epochs.</a:t>
            </a:r>
            <a:endParaRPr lang="en-US" dirty="0">
              <a:solidFill>
                <a:schemeClr val="accent6"/>
              </a:solidFill>
            </a:endParaRPr>
          </a:p>
        </p:txBody>
      </p:sp>
    </p:spTree>
    <p:extLst>
      <p:ext uri="{BB962C8B-B14F-4D97-AF65-F5344CB8AC3E}">
        <p14:creationId xmlns:p14="http://schemas.microsoft.com/office/powerpoint/2010/main" val="120165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92" y="116892"/>
            <a:ext cx="7717200" cy="572700"/>
          </a:xfrm>
        </p:spPr>
        <p:txBody>
          <a:bodyPr/>
          <a:lstStyle/>
          <a:p>
            <a:r>
              <a:rPr lang="en-US" sz="2800" dirty="0">
                <a:solidFill>
                  <a:schemeClr val="accent6"/>
                </a:solidFill>
                <a:latin typeface="Andalus" pitchFamily="18" charset="-78"/>
                <a:cs typeface="Andalus" pitchFamily="18" charset="-78"/>
              </a:rPr>
              <a:t>RESULTS AND DISCUSSION Con.</a:t>
            </a:r>
            <a:endParaRPr lang="en-US" sz="2800" dirty="0"/>
          </a:p>
        </p:txBody>
      </p:sp>
      <p:sp>
        <p:nvSpPr>
          <p:cNvPr id="3" name="TextBox 2"/>
          <p:cNvSpPr txBox="1"/>
          <p:nvPr/>
        </p:nvSpPr>
        <p:spPr>
          <a:xfrm>
            <a:off x="12192" y="618220"/>
            <a:ext cx="6754368" cy="861774"/>
          </a:xfrm>
          <a:prstGeom prst="rect">
            <a:avLst/>
          </a:prstGeom>
          <a:noFill/>
        </p:spPr>
        <p:txBody>
          <a:bodyPr wrap="square" rtlCol="0">
            <a:spAutoFit/>
          </a:bodyPr>
          <a:lstStyle/>
          <a:p>
            <a:pPr marL="285750" indent="-285750">
              <a:buClr>
                <a:schemeClr val="accent6"/>
              </a:buClr>
              <a:buFont typeface="Wingdings" pitchFamily="2" charset="2"/>
              <a:buChar char="Ø"/>
            </a:pPr>
            <a:r>
              <a:rPr lang="en-US" sz="1600" dirty="0">
                <a:solidFill>
                  <a:schemeClr val="accent6"/>
                </a:solidFill>
                <a:latin typeface="Albert Sans" charset="0"/>
              </a:rPr>
              <a:t>The accuracy is calculated and compared with the all other state of arts methods (see table </a:t>
            </a:r>
            <a:r>
              <a:rPr lang="en-US" sz="1600" dirty="0" smtClean="0">
                <a:solidFill>
                  <a:schemeClr val="accent6"/>
                </a:solidFill>
                <a:latin typeface="Albert Sans" charset="0"/>
              </a:rPr>
              <a:t>3)</a:t>
            </a:r>
            <a:endParaRPr lang="en-US" sz="1600" dirty="0">
              <a:solidFill>
                <a:schemeClr val="accent6"/>
              </a:solidFill>
              <a:latin typeface="Albert Sans" charset="0"/>
            </a:endParaRPr>
          </a:p>
          <a:p>
            <a:endParaRPr lang="en-US" sz="1600" dirty="0"/>
          </a:p>
        </p:txBody>
      </p:sp>
      <p:sp>
        <p:nvSpPr>
          <p:cNvPr id="4" name="TextBox 3"/>
          <p:cNvSpPr txBox="1"/>
          <p:nvPr/>
        </p:nvSpPr>
        <p:spPr>
          <a:xfrm>
            <a:off x="4492752" y="4724914"/>
            <a:ext cx="4267200" cy="423193"/>
          </a:xfrm>
          <a:prstGeom prst="rect">
            <a:avLst/>
          </a:prstGeom>
          <a:noFill/>
        </p:spPr>
        <p:txBody>
          <a:bodyPr wrap="square" rtlCol="0">
            <a:spAutoFit/>
          </a:bodyPr>
          <a:lstStyle/>
          <a:p>
            <a:pPr lvl="0" algn="ctr"/>
            <a:r>
              <a:rPr lang="en-US" sz="1050" dirty="0">
                <a:solidFill>
                  <a:srgbClr val="FFFFFF"/>
                </a:solidFill>
              </a:rPr>
              <a:t>Table </a:t>
            </a:r>
            <a:r>
              <a:rPr lang="en-US" sz="1050" dirty="0" smtClean="0">
                <a:solidFill>
                  <a:srgbClr val="FFFFFF"/>
                </a:solidFill>
              </a:rPr>
              <a:t>3: </a:t>
            </a:r>
            <a:r>
              <a:rPr lang="en-US" sz="1050" dirty="0">
                <a:solidFill>
                  <a:srgbClr val="FFFFFF"/>
                </a:solidFill>
              </a:rPr>
              <a:t>Comparative analysis of the proposed system with the other</a:t>
            </a:r>
          </a:p>
          <a:p>
            <a:pPr lvl="0" algn="ctr"/>
            <a:r>
              <a:rPr lang="en-US" sz="1050" dirty="0">
                <a:solidFill>
                  <a:srgbClr val="FFFFFF"/>
                </a:solidFill>
              </a:rPr>
              <a:t>CAD systems</a:t>
            </a:r>
            <a:r>
              <a:rPr lang="en-US" sz="1100" dirty="0">
                <a:solidFill>
                  <a:srgbClr val="FFFFFF"/>
                </a:solidFill>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752" y="977958"/>
            <a:ext cx="3903453" cy="374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073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86" y="128945"/>
            <a:ext cx="7717500" cy="572700"/>
          </a:xfrm>
        </p:spPr>
        <p:txBody>
          <a:bodyPr/>
          <a:lstStyle/>
          <a:p>
            <a:r>
              <a:rPr lang="en-US" sz="2400" dirty="0" smtClean="0">
                <a:solidFill>
                  <a:schemeClr val="accent6"/>
                </a:solidFill>
                <a:latin typeface="Andalus" pitchFamily="18" charset="-78"/>
                <a:cs typeface="Andalus" pitchFamily="18" charset="-78"/>
              </a:rPr>
              <a:t>Conclusion</a:t>
            </a:r>
            <a:endParaRPr lang="en-US" sz="2400" dirty="0">
              <a:solidFill>
                <a:schemeClr val="accent6"/>
              </a:solidFill>
              <a:latin typeface="Andalus" pitchFamily="18" charset="-78"/>
              <a:cs typeface="Andalus" pitchFamily="18" charset="-78"/>
            </a:endParaRPr>
          </a:p>
        </p:txBody>
      </p:sp>
      <p:sp>
        <p:nvSpPr>
          <p:cNvPr id="3" name="TextBox 2"/>
          <p:cNvSpPr txBox="1"/>
          <p:nvPr/>
        </p:nvSpPr>
        <p:spPr>
          <a:xfrm>
            <a:off x="218209" y="706582"/>
            <a:ext cx="8780318" cy="1815882"/>
          </a:xfrm>
          <a:prstGeom prst="rect">
            <a:avLst/>
          </a:prstGeom>
          <a:noFill/>
        </p:spPr>
        <p:txBody>
          <a:bodyPr wrap="square" rtlCol="0">
            <a:spAutoFit/>
          </a:bodyPr>
          <a:lstStyle/>
          <a:p>
            <a:pPr marL="285750" indent="-285750">
              <a:buClr>
                <a:schemeClr val="accent6"/>
              </a:buClr>
              <a:buFont typeface="Wingdings" pitchFamily="2" charset="2"/>
              <a:buChar char="Ø"/>
            </a:pPr>
            <a:r>
              <a:rPr lang="en-US" dirty="0" smtClean="0">
                <a:solidFill>
                  <a:schemeClr val="accent6"/>
                </a:solidFill>
                <a:latin typeface="Albert Sans" charset="0"/>
              </a:rPr>
              <a:t>We </a:t>
            </a:r>
            <a:r>
              <a:rPr lang="en-US" dirty="0">
                <a:solidFill>
                  <a:schemeClr val="accent6"/>
                </a:solidFill>
                <a:latin typeface="Albert Sans" charset="0"/>
              </a:rPr>
              <a:t>suggested an automated method for classification brain tumor using MRI</a:t>
            </a:r>
            <a:r>
              <a:rPr lang="en-US" dirty="0" smtClean="0">
                <a:solidFill>
                  <a:schemeClr val="accent6"/>
                </a:solidFill>
                <a:latin typeface="Albert Sans" charset="0"/>
              </a:rPr>
              <a:t>.</a:t>
            </a:r>
          </a:p>
          <a:p>
            <a:pPr marL="285750" indent="-285750">
              <a:buClr>
                <a:schemeClr val="accent6"/>
              </a:buClr>
              <a:buFont typeface="Wingdings" pitchFamily="2" charset="2"/>
              <a:buChar char="Ø"/>
            </a:pPr>
            <a:endParaRPr lang="en-US" dirty="0">
              <a:solidFill>
                <a:schemeClr val="accent6"/>
              </a:solidFill>
              <a:latin typeface="Albert Sans" charset="0"/>
            </a:endParaRPr>
          </a:p>
          <a:p>
            <a:pPr marL="285750" indent="-285750">
              <a:buClr>
                <a:schemeClr val="accent6"/>
              </a:buClr>
              <a:buFont typeface="Wingdings" pitchFamily="2" charset="2"/>
              <a:buChar char="Ø"/>
            </a:pPr>
            <a:r>
              <a:rPr lang="en-US" dirty="0">
                <a:solidFill>
                  <a:schemeClr val="accent6"/>
                </a:solidFill>
                <a:latin typeface="Albert Sans" charset="0"/>
              </a:rPr>
              <a:t>The suggested model, </a:t>
            </a:r>
            <a:r>
              <a:rPr lang="en-US" dirty="0" smtClean="0">
                <a:solidFill>
                  <a:schemeClr val="accent6"/>
                </a:solidFill>
                <a:latin typeface="Albert Sans" charset="0"/>
              </a:rPr>
              <a:t>which supports </a:t>
            </a:r>
            <a:r>
              <a:rPr lang="en-US" dirty="0">
                <a:solidFill>
                  <a:schemeClr val="accent6"/>
                </a:solidFill>
                <a:latin typeface="Albert Sans" charset="0"/>
              </a:rPr>
              <a:t>automated feature learning from brain MRIs, is </a:t>
            </a:r>
            <a:r>
              <a:rPr lang="en-US" dirty="0" smtClean="0">
                <a:solidFill>
                  <a:schemeClr val="accent6"/>
                </a:solidFill>
                <a:latin typeface="Albert Sans" charset="0"/>
              </a:rPr>
              <a:t>made up </a:t>
            </a:r>
            <a:r>
              <a:rPr lang="en-US" dirty="0">
                <a:solidFill>
                  <a:schemeClr val="accent6"/>
                </a:solidFill>
                <a:latin typeface="Albert Sans" charset="0"/>
              </a:rPr>
              <a:t>of two models (ResNet50 +VGG19</a:t>
            </a:r>
            <a:r>
              <a:rPr lang="en-US" dirty="0" smtClean="0">
                <a:solidFill>
                  <a:schemeClr val="accent6"/>
                </a:solidFill>
                <a:latin typeface="Albert Sans" charset="0"/>
              </a:rPr>
              <a:t>).</a:t>
            </a:r>
          </a:p>
          <a:p>
            <a:pPr marL="285750" indent="-285750">
              <a:buClr>
                <a:schemeClr val="accent6"/>
              </a:buClr>
              <a:buFont typeface="Wingdings" pitchFamily="2" charset="2"/>
              <a:buChar char="Ø"/>
            </a:pPr>
            <a:endParaRPr lang="en-US" dirty="0">
              <a:solidFill>
                <a:schemeClr val="accent6"/>
              </a:solidFill>
              <a:latin typeface="Albert Sans" charset="0"/>
            </a:endParaRPr>
          </a:p>
          <a:p>
            <a:pPr marL="285750" indent="-285750">
              <a:buClr>
                <a:schemeClr val="accent6"/>
              </a:buClr>
              <a:buFont typeface="Wingdings" pitchFamily="2" charset="2"/>
              <a:buChar char="Ø"/>
            </a:pPr>
            <a:r>
              <a:rPr lang="en-US" dirty="0">
                <a:solidFill>
                  <a:schemeClr val="accent6"/>
                </a:solidFill>
                <a:latin typeface="Albert Sans" charset="0"/>
              </a:rPr>
              <a:t> </a:t>
            </a:r>
            <a:r>
              <a:rPr lang="en-US" dirty="0" smtClean="0">
                <a:solidFill>
                  <a:schemeClr val="accent6"/>
                </a:solidFill>
                <a:latin typeface="Albert Sans" charset="0"/>
              </a:rPr>
              <a:t>The </a:t>
            </a:r>
            <a:r>
              <a:rPr lang="en-US" dirty="0">
                <a:solidFill>
                  <a:schemeClr val="accent6"/>
                </a:solidFill>
                <a:latin typeface="Albert Sans" charset="0"/>
              </a:rPr>
              <a:t>major purpose </a:t>
            </a:r>
            <a:r>
              <a:rPr lang="en-US" dirty="0" smtClean="0">
                <a:solidFill>
                  <a:schemeClr val="accent6"/>
                </a:solidFill>
                <a:latin typeface="Albert Sans" charset="0"/>
              </a:rPr>
              <a:t>of developing </a:t>
            </a:r>
            <a:r>
              <a:rPr lang="en-US" dirty="0">
                <a:solidFill>
                  <a:schemeClr val="accent6"/>
                </a:solidFill>
                <a:latin typeface="Albert Sans" charset="0"/>
              </a:rPr>
              <a:t>such a network was to get a higher </a:t>
            </a:r>
            <a:r>
              <a:rPr lang="en-US" dirty="0" smtClean="0">
                <a:solidFill>
                  <a:schemeClr val="accent6"/>
                </a:solidFill>
                <a:latin typeface="Albert Sans" charset="0"/>
              </a:rPr>
              <a:t>classification result while learning </a:t>
            </a:r>
            <a:r>
              <a:rPr lang="en-US" dirty="0">
                <a:solidFill>
                  <a:schemeClr val="accent6"/>
                </a:solidFill>
                <a:latin typeface="Albert Sans" charset="0"/>
              </a:rPr>
              <a:t>at a quicker rate than traditional </a:t>
            </a:r>
            <a:r>
              <a:rPr lang="en-US" dirty="0" smtClean="0">
                <a:solidFill>
                  <a:schemeClr val="accent6"/>
                </a:solidFill>
                <a:latin typeface="Albert Sans" charset="0"/>
              </a:rPr>
              <a:t>DL models.</a:t>
            </a:r>
          </a:p>
          <a:p>
            <a:pPr>
              <a:buClr>
                <a:schemeClr val="accent6"/>
              </a:buClr>
            </a:pPr>
            <a:endParaRPr lang="en-US" dirty="0">
              <a:solidFill>
                <a:schemeClr val="accent6"/>
              </a:solidFill>
              <a:latin typeface="Albert Sans" charset="0"/>
            </a:endParaRPr>
          </a:p>
        </p:txBody>
      </p:sp>
      <p:sp>
        <p:nvSpPr>
          <p:cNvPr id="4" name="TextBox 3"/>
          <p:cNvSpPr txBox="1"/>
          <p:nvPr/>
        </p:nvSpPr>
        <p:spPr>
          <a:xfrm>
            <a:off x="145472" y="2628605"/>
            <a:ext cx="7221682" cy="461665"/>
          </a:xfrm>
          <a:prstGeom prst="rect">
            <a:avLst/>
          </a:prstGeom>
          <a:noFill/>
        </p:spPr>
        <p:txBody>
          <a:bodyPr wrap="square" rtlCol="0">
            <a:spAutoFit/>
          </a:bodyPr>
          <a:lstStyle/>
          <a:p>
            <a:r>
              <a:rPr lang="en-US" sz="2400" dirty="0" smtClean="0">
                <a:solidFill>
                  <a:schemeClr val="accent6"/>
                </a:solidFill>
                <a:latin typeface="Andalus" pitchFamily="18" charset="-78"/>
                <a:cs typeface="Andalus" pitchFamily="18" charset="-78"/>
              </a:rPr>
              <a:t>Future Work</a:t>
            </a:r>
            <a:endParaRPr lang="en-US" sz="2400" dirty="0">
              <a:solidFill>
                <a:schemeClr val="accent6"/>
              </a:solidFill>
              <a:latin typeface="Andalus" pitchFamily="18" charset="-78"/>
              <a:cs typeface="Andalus" pitchFamily="18" charset="-78"/>
            </a:endParaRPr>
          </a:p>
        </p:txBody>
      </p:sp>
      <p:sp>
        <p:nvSpPr>
          <p:cNvPr id="6" name="TextBox 5"/>
          <p:cNvSpPr txBox="1"/>
          <p:nvPr/>
        </p:nvSpPr>
        <p:spPr>
          <a:xfrm>
            <a:off x="509155" y="3252355"/>
            <a:ext cx="8208818" cy="738664"/>
          </a:xfrm>
          <a:prstGeom prst="rect">
            <a:avLst/>
          </a:prstGeom>
          <a:noFill/>
        </p:spPr>
        <p:txBody>
          <a:bodyPr wrap="square" rtlCol="0">
            <a:spAutoFit/>
          </a:bodyPr>
          <a:lstStyle/>
          <a:p>
            <a:pPr marL="285750" indent="-285750">
              <a:buClr>
                <a:schemeClr val="accent6"/>
              </a:buClr>
              <a:buFont typeface="Wingdings" pitchFamily="2" charset="2"/>
              <a:buChar char="Ø"/>
            </a:pPr>
            <a:r>
              <a:rPr lang="en-US" dirty="0" smtClean="0">
                <a:solidFill>
                  <a:schemeClr val="accent6"/>
                </a:solidFill>
                <a:latin typeface="Albert Sans" charset="0"/>
              </a:rPr>
              <a:t>We </a:t>
            </a:r>
            <a:r>
              <a:rPr lang="en-US" dirty="0">
                <a:solidFill>
                  <a:schemeClr val="accent6"/>
                </a:solidFill>
                <a:latin typeface="Albert Sans" charset="0"/>
              </a:rPr>
              <a:t>can classify the </a:t>
            </a:r>
            <a:r>
              <a:rPr lang="en-US" dirty="0" smtClean="0">
                <a:solidFill>
                  <a:schemeClr val="accent6"/>
                </a:solidFill>
                <a:latin typeface="Albert Sans" charset="0"/>
              </a:rPr>
              <a:t>data into </a:t>
            </a:r>
            <a:r>
              <a:rPr lang="en-US" dirty="0">
                <a:solidFill>
                  <a:schemeClr val="accent6"/>
                </a:solidFill>
                <a:latin typeface="Albert Sans" charset="0"/>
              </a:rPr>
              <a:t>more class labels with the higher accuracy</a:t>
            </a:r>
            <a:r>
              <a:rPr lang="en-US" dirty="0" smtClean="0">
                <a:solidFill>
                  <a:schemeClr val="accent6"/>
                </a:solidFill>
                <a:latin typeface="Albert Sans" charset="0"/>
              </a:rPr>
              <a:t>.</a:t>
            </a:r>
          </a:p>
          <a:p>
            <a:pPr marL="285750" indent="-285750">
              <a:buClr>
                <a:schemeClr val="accent6"/>
              </a:buClr>
              <a:buFont typeface="Wingdings" pitchFamily="2" charset="2"/>
              <a:buChar char="Ø"/>
            </a:pPr>
            <a:r>
              <a:rPr lang="en-US" dirty="0" smtClean="0">
                <a:solidFill>
                  <a:schemeClr val="accent6"/>
                </a:solidFill>
                <a:latin typeface="Albert Sans" charset="0"/>
              </a:rPr>
              <a:t>We can segment the image to identify the tumors’location</a:t>
            </a:r>
            <a:endParaRPr lang="en-US" dirty="0" smtClean="0">
              <a:solidFill>
                <a:schemeClr val="accent6"/>
              </a:solidFill>
              <a:latin typeface="Albert Sans" charset="0"/>
            </a:endParaRPr>
          </a:p>
          <a:p>
            <a:pPr>
              <a:buClr>
                <a:schemeClr val="accent6"/>
              </a:buClr>
            </a:pPr>
            <a:endParaRPr lang="en-US" dirty="0">
              <a:solidFill>
                <a:schemeClr val="accent6"/>
              </a:solidFill>
              <a:latin typeface="Albert Sans" charset="0"/>
            </a:endParaRPr>
          </a:p>
        </p:txBody>
      </p:sp>
    </p:spTree>
    <p:extLst>
      <p:ext uri="{BB962C8B-B14F-4D97-AF65-F5344CB8AC3E}">
        <p14:creationId xmlns:p14="http://schemas.microsoft.com/office/powerpoint/2010/main" val="6740949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grpSp>
        <p:nvGrpSpPr>
          <p:cNvPr id="813" name="Google Shape;813;p61"/>
          <p:cNvGrpSpPr/>
          <p:nvPr/>
        </p:nvGrpSpPr>
        <p:grpSpPr>
          <a:xfrm>
            <a:off x="1430766" y="527125"/>
            <a:ext cx="5819887" cy="3653559"/>
            <a:chOff x="1773200" y="633650"/>
            <a:chExt cx="2600175" cy="2011194"/>
          </a:xfrm>
        </p:grpSpPr>
        <p:sp>
          <p:nvSpPr>
            <p:cNvPr id="814" name="Google Shape;814;p61"/>
            <p:cNvSpPr/>
            <p:nvPr/>
          </p:nvSpPr>
          <p:spPr>
            <a:xfrm>
              <a:off x="1773200" y="633650"/>
              <a:ext cx="2600175" cy="1599875"/>
            </a:xfrm>
            <a:custGeom>
              <a:avLst/>
              <a:gdLst/>
              <a:ahLst/>
              <a:cxnLst/>
              <a:rect l="l" t="t" r="r" b="b"/>
              <a:pathLst>
                <a:path w="104007" h="63995" extrusionOk="0">
                  <a:moveTo>
                    <a:pt x="100073" y="4525"/>
                  </a:moveTo>
                  <a:lnTo>
                    <a:pt x="100073" y="59470"/>
                  </a:lnTo>
                  <a:lnTo>
                    <a:pt x="3844" y="59470"/>
                  </a:lnTo>
                  <a:lnTo>
                    <a:pt x="3844" y="4525"/>
                  </a:lnTo>
                  <a:close/>
                  <a:moveTo>
                    <a:pt x="3253" y="0"/>
                  </a:moveTo>
                  <a:cubicBezTo>
                    <a:pt x="1479" y="0"/>
                    <a:pt x="0" y="1449"/>
                    <a:pt x="0" y="3253"/>
                  </a:cubicBezTo>
                  <a:lnTo>
                    <a:pt x="0" y="60742"/>
                  </a:lnTo>
                  <a:cubicBezTo>
                    <a:pt x="0" y="62516"/>
                    <a:pt x="1420" y="63995"/>
                    <a:pt x="3253" y="63995"/>
                  </a:cubicBezTo>
                  <a:lnTo>
                    <a:pt x="100753" y="63995"/>
                  </a:lnTo>
                  <a:cubicBezTo>
                    <a:pt x="102528" y="63995"/>
                    <a:pt x="104006" y="62546"/>
                    <a:pt x="104006" y="60742"/>
                  </a:cubicBezTo>
                  <a:lnTo>
                    <a:pt x="104006" y="3253"/>
                  </a:lnTo>
                  <a:cubicBezTo>
                    <a:pt x="103977" y="1479"/>
                    <a:pt x="102528" y="0"/>
                    <a:pt x="10072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61"/>
            <p:cNvSpPr/>
            <p:nvPr/>
          </p:nvSpPr>
          <p:spPr>
            <a:xfrm>
              <a:off x="2580525" y="2272469"/>
              <a:ext cx="1046875" cy="372375"/>
            </a:xfrm>
            <a:custGeom>
              <a:avLst/>
              <a:gdLst/>
              <a:ahLst/>
              <a:cxnLst/>
              <a:rect l="l" t="t" r="r" b="b"/>
              <a:pathLst>
                <a:path w="41875" h="14895" extrusionOk="0">
                  <a:moveTo>
                    <a:pt x="8517" y="0"/>
                  </a:moveTo>
                  <a:lnTo>
                    <a:pt x="8517" y="7305"/>
                  </a:lnTo>
                  <a:cubicBezTo>
                    <a:pt x="8517" y="7305"/>
                    <a:pt x="8606" y="9256"/>
                    <a:pt x="6743" y="10735"/>
                  </a:cubicBezTo>
                  <a:cubicBezTo>
                    <a:pt x="4880" y="12214"/>
                    <a:pt x="2543" y="13367"/>
                    <a:pt x="2543" y="13367"/>
                  </a:cubicBezTo>
                  <a:cubicBezTo>
                    <a:pt x="2543" y="13367"/>
                    <a:pt x="0" y="14727"/>
                    <a:pt x="3726" y="14846"/>
                  </a:cubicBezTo>
                  <a:cubicBezTo>
                    <a:pt x="5826" y="14875"/>
                    <a:pt x="12391" y="14875"/>
                    <a:pt x="17211" y="14875"/>
                  </a:cubicBezTo>
                  <a:lnTo>
                    <a:pt x="24693" y="14875"/>
                  </a:lnTo>
                  <a:cubicBezTo>
                    <a:pt x="27464" y="14875"/>
                    <a:pt x="30786" y="14894"/>
                    <a:pt x="33516" y="14894"/>
                  </a:cubicBezTo>
                  <a:cubicBezTo>
                    <a:pt x="35564" y="14894"/>
                    <a:pt x="37278" y="14884"/>
                    <a:pt x="38178" y="14846"/>
                  </a:cubicBezTo>
                  <a:cubicBezTo>
                    <a:pt x="41875" y="14786"/>
                    <a:pt x="39331" y="13397"/>
                    <a:pt x="39331" y="13397"/>
                  </a:cubicBezTo>
                  <a:cubicBezTo>
                    <a:pt x="39331" y="13397"/>
                    <a:pt x="36995" y="12214"/>
                    <a:pt x="35162" y="10794"/>
                  </a:cubicBezTo>
                  <a:cubicBezTo>
                    <a:pt x="33299" y="9316"/>
                    <a:pt x="33387" y="7334"/>
                    <a:pt x="33387" y="7334"/>
                  </a:cubicBezTo>
                  <a:lnTo>
                    <a:pt x="33387"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16" name="Google Shape;816;p61"/>
          <p:cNvSpPr txBox="1">
            <a:spLocks noGrp="1"/>
          </p:cNvSpPr>
          <p:nvPr>
            <p:ph type="title"/>
          </p:nvPr>
        </p:nvSpPr>
        <p:spPr>
          <a:xfrm>
            <a:off x="1990166" y="1693951"/>
            <a:ext cx="470109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smtClean="0">
                <a:solidFill>
                  <a:schemeClr val="accent6"/>
                </a:solidFill>
                <a:latin typeface="Andalus" pitchFamily="18" charset="-78"/>
                <a:cs typeface="Andalus" pitchFamily="18" charset="-78"/>
              </a:rPr>
              <a:t>Our Application</a:t>
            </a:r>
            <a:endParaRPr sz="3600" dirty="0">
              <a:solidFill>
                <a:schemeClr val="accent6"/>
              </a:solidFill>
              <a:latin typeface="Andalus" pitchFamily="18" charset="-78"/>
              <a:cs typeface="Andalus" pitchFamily="18" charset="-7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5560" y="2728648"/>
            <a:ext cx="4894800" cy="873600"/>
          </a:xfrm>
        </p:spPr>
        <p:txBody>
          <a:bodyPr/>
          <a:lstStyle/>
          <a:p>
            <a:r>
              <a:rPr lang="en-US" sz="2400" dirty="0">
                <a:latin typeface="Andalus" pitchFamily="18" charset="-78"/>
                <a:cs typeface="Andalus" pitchFamily="18" charset="-78"/>
              </a:rPr>
              <a:t>We have applied our model as an application so that it is easy to use for the radiologist, as he only uploads the image and the application shows the result, whether the image contains a tumor or </a:t>
            </a:r>
            <a:r>
              <a:rPr lang="en-US" sz="2400" dirty="0" smtClean="0">
                <a:latin typeface="Andalus" pitchFamily="18" charset="-78"/>
                <a:cs typeface="Andalus" pitchFamily="18" charset="-78"/>
              </a:rPr>
              <a:t>not.</a:t>
            </a:r>
            <a:endParaRPr lang="en-US" sz="2400" dirty="0">
              <a:latin typeface="Andalus" pitchFamily="18" charset="-78"/>
              <a:cs typeface="Andalus" pitchFamily="18" charset="-78"/>
            </a:endParaRPr>
          </a:p>
        </p:txBody>
      </p:sp>
    </p:spTree>
    <p:extLst>
      <p:ext uri="{BB962C8B-B14F-4D97-AF65-F5344CB8AC3E}">
        <p14:creationId xmlns:p14="http://schemas.microsoft.com/office/powerpoint/2010/main" val="1135871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256" y="597408"/>
            <a:ext cx="6332400" cy="646176"/>
          </a:xfrm>
        </p:spPr>
        <p:txBody>
          <a:bodyPr/>
          <a:lstStyle/>
          <a:p>
            <a:pPr lvl="0"/>
            <a:r>
              <a:rPr lang="en-US" sz="3200" dirty="0">
                <a:latin typeface="Andalus" pitchFamily="18" charset="-78"/>
                <a:cs typeface="Andalus" pitchFamily="18" charset="-78"/>
              </a:rPr>
              <a:t>Frontend :</a:t>
            </a:r>
            <a:r>
              <a:rPr lang="en-US" sz="2400" dirty="0"/>
              <a:t/>
            </a:r>
            <a:br>
              <a:rPr lang="en-US" sz="2400" dirty="0"/>
            </a:br>
            <a:endParaRPr lang="en-US" sz="2400" dirty="0"/>
          </a:p>
        </p:txBody>
      </p:sp>
      <p:sp>
        <p:nvSpPr>
          <p:cNvPr id="4" name="TextBox 3"/>
          <p:cNvSpPr txBox="1"/>
          <p:nvPr/>
        </p:nvSpPr>
        <p:spPr>
          <a:xfrm>
            <a:off x="524256" y="975580"/>
            <a:ext cx="7046976" cy="584775"/>
          </a:xfrm>
          <a:prstGeom prst="rect">
            <a:avLst/>
          </a:prstGeom>
          <a:noFill/>
        </p:spPr>
        <p:txBody>
          <a:bodyPr wrap="square" rtlCol="0">
            <a:spAutoFit/>
          </a:bodyPr>
          <a:lstStyle/>
          <a:p>
            <a:pPr marL="285750" indent="-285750">
              <a:buClr>
                <a:schemeClr val="accent6"/>
              </a:buClr>
              <a:buFont typeface="Wingdings" pitchFamily="2" charset="2"/>
              <a:buChar char="q"/>
            </a:pPr>
            <a:r>
              <a:rPr lang="en-US" sz="1600" dirty="0">
                <a:solidFill>
                  <a:schemeClr val="accent6"/>
                </a:solidFill>
              </a:rPr>
              <a:t>For the structure and style of our website, we utilize </a:t>
            </a:r>
            <a:r>
              <a:rPr lang="en-US" sz="1600" dirty="0" smtClean="0">
                <a:solidFill>
                  <a:schemeClr val="accent6"/>
                </a:solidFill>
              </a:rPr>
              <a:t>a combination </a:t>
            </a:r>
            <a:r>
              <a:rPr lang="en-US" sz="1600" dirty="0">
                <a:solidFill>
                  <a:schemeClr val="accent6"/>
                </a:solidFill>
              </a:rPr>
              <a:t>of HTML, CSS, and JavaScript.</a:t>
            </a:r>
          </a:p>
        </p:txBody>
      </p:sp>
      <p:sp>
        <p:nvSpPr>
          <p:cNvPr id="5" name="TextBox 4"/>
          <p:cNvSpPr txBox="1"/>
          <p:nvPr/>
        </p:nvSpPr>
        <p:spPr>
          <a:xfrm>
            <a:off x="524256" y="1829020"/>
            <a:ext cx="6047232" cy="584775"/>
          </a:xfrm>
          <a:prstGeom prst="rect">
            <a:avLst/>
          </a:prstGeom>
          <a:noFill/>
        </p:spPr>
        <p:txBody>
          <a:bodyPr wrap="square" rtlCol="0">
            <a:spAutoFit/>
          </a:bodyPr>
          <a:lstStyle/>
          <a:p>
            <a:r>
              <a:rPr lang="en-US" sz="3200" dirty="0" smtClean="0">
                <a:solidFill>
                  <a:schemeClr val="accent6"/>
                </a:solidFill>
                <a:latin typeface="Andalus" pitchFamily="18" charset="-78"/>
                <a:cs typeface="Andalus" pitchFamily="18" charset="-78"/>
              </a:rPr>
              <a:t>Backend</a:t>
            </a:r>
            <a:r>
              <a:rPr lang="en-US" sz="3200" dirty="0">
                <a:solidFill>
                  <a:schemeClr val="accent6"/>
                </a:solidFill>
                <a:latin typeface="Andalus" pitchFamily="18" charset="-78"/>
                <a:cs typeface="Andalus" pitchFamily="18" charset="-78"/>
              </a:rPr>
              <a:t>:</a:t>
            </a:r>
          </a:p>
        </p:txBody>
      </p:sp>
      <p:sp>
        <p:nvSpPr>
          <p:cNvPr id="6" name="TextBox 5"/>
          <p:cNvSpPr txBox="1"/>
          <p:nvPr/>
        </p:nvSpPr>
        <p:spPr>
          <a:xfrm>
            <a:off x="621792" y="2535936"/>
            <a:ext cx="7046976" cy="2062103"/>
          </a:xfrm>
          <a:prstGeom prst="rect">
            <a:avLst/>
          </a:prstGeom>
          <a:noFill/>
        </p:spPr>
        <p:txBody>
          <a:bodyPr wrap="square" rtlCol="0">
            <a:spAutoFit/>
          </a:bodyPr>
          <a:lstStyle/>
          <a:p>
            <a:pPr marL="285750" indent="-285750">
              <a:buClr>
                <a:schemeClr val="accent6"/>
              </a:buClr>
              <a:buFont typeface="Wingdings" pitchFamily="2" charset="2"/>
              <a:buChar char="q"/>
            </a:pPr>
            <a:r>
              <a:rPr lang="en-US" sz="1600" dirty="0" smtClean="0">
                <a:solidFill>
                  <a:schemeClr val="accent6"/>
                </a:solidFill>
              </a:rPr>
              <a:t>We </a:t>
            </a:r>
            <a:r>
              <a:rPr lang="en-US" sz="1600" dirty="0">
                <a:solidFill>
                  <a:schemeClr val="accent6"/>
                </a:solidFill>
              </a:rPr>
              <a:t>use Flask (Version 1.1.2)  framework for linking the backend (server-side) with the frontend (client-side) of a </a:t>
            </a:r>
            <a:r>
              <a:rPr lang="en-US" sz="1600" dirty="0" smtClean="0">
                <a:solidFill>
                  <a:schemeClr val="accent6"/>
                </a:solidFill>
              </a:rPr>
              <a:t>website.</a:t>
            </a:r>
          </a:p>
          <a:p>
            <a:pPr marL="285750" indent="-285750">
              <a:buClr>
                <a:schemeClr val="accent6"/>
              </a:buClr>
              <a:buFont typeface="Wingdings" pitchFamily="2" charset="2"/>
              <a:buChar char="q"/>
            </a:pPr>
            <a:endParaRPr lang="en-US" sz="1600" dirty="0">
              <a:solidFill>
                <a:schemeClr val="accent6"/>
              </a:solidFill>
            </a:endParaRPr>
          </a:p>
          <a:p>
            <a:pPr marL="285750" indent="-285750">
              <a:buClr>
                <a:schemeClr val="accent6"/>
              </a:buClr>
              <a:buFont typeface="Wingdings" pitchFamily="2" charset="2"/>
              <a:buChar char="q"/>
            </a:pPr>
            <a:r>
              <a:rPr lang="en-US" sz="1600" dirty="0" smtClean="0">
                <a:solidFill>
                  <a:schemeClr val="accent6"/>
                </a:solidFill>
              </a:rPr>
              <a:t>In </a:t>
            </a:r>
            <a:r>
              <a:rPr lang="en-US" sz="1600" dirty="0">
                <a:solidFill>
                  <a:schemeClr val="accent6"/>
                </a:solidFill>
              </a:rPr>
              <a:t>our development process, we utilize Visual Studio Code (VS Code) as our text editor of </a:t>
            </a:r>
            <a:r>
              <a:rPr lang="en-US" sz="1600" dirty="0" smtClean="0">
                <a:solidFill>
                  <a:schemeClr val="accent6"/>
                </a:solidFill>
              </a:rPr>
              <a:t>choice.</a:t>
            </a:r>
          </a:p>
          <a:p>
            <a:pPr marL="285750" indent="-285750">
              <a:buClr>
                <a:schemeClr val="accent6"/>
              </a:buClr>
              <a:buFont typeface="Wingdings" pitchFamily="2" charset="2"/>
              <a:buChar char="q"/>
            </a:pPr>
            <a:endParaRPr lang="en-US" sz="1600" dirty="0">
              <a:solidFill>
                <a:schemeClr val="accent6"/>
              </a:solidFill>
            </a:endParaRPr>
          </a:p>
          <a:p>
            <a:pPr marL="285750" indent="-285750">
              <a:buClr>
                <a:schemeClr val="accent6"/>
              </a:buClr>
              <a:buFont typeface="Wingdings" pitchFamily="2" charset="2"/>
              <a:buChar char="q"/>
            </a:pPr>
            <a:r>
              <a:rPr lang="en-US" sz="1600" dirty="0" smtClean="0">
                <a:solidFill>
                  <a:schemeClr val="accent6"/>
                </a:solidFill>
              </a:rPr>
              <a:t>In </a:t>
            </a:r>
            <a:r>
              <a:rPr lang="en-US" sz="1600" dirty="0">
                <a:solidFill>
                  <a:schemeClr val="accent6"/>
                </a:solidFill>
              </a:rPr>
              <a:t>the server-side development of our website, we employ Python (Version 3.9.12)  as our programming language of choice.</a:t>
            </a:r>
          </a:p>
        </p:txBody>
      </p:sp>
    </p:spTree>
    <p:extLst>
      <p:ext uri="{BB962C8B-B14F-4D97-AF65-F5344CB8AC3E}">
        <p14:creationId xmlns:p14="http://schemas.microsoft.com/office/powerpoint/2010/main" val="2342149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17200" cy="572700"/>
          </a:xfrm>
        </p:spPr>
        <p:txBody>
          <a:bodyPr/>
          <a:lstStyle/>
          <a:p>
            <a:r>
              <a:rPr lang="en-US" sz="2800" dirty="0" smtClean="0">
                <a:solidFill>
                  <a:schemeClr val="accent6"/>
                </a:solidFill>
                <a:latin typeface="Andalus" pitchFamily="18" charset="-78"/>
                <a:cs typeface="Andalus" pitchFamily="18" charset="-78"/>
              </a:rPr>
              <a:t>Home Page:</a:t>
            </a:r>
            <a:endParaRPr lang="en-US" sz="2800" dirty="0">
              <a:solidFill>
                <a:schemeClr val="accent6"/>
              </a:solidFill>
              <a:latin typeface="Andalus" pitchFamily="18" charset="-78"/>
              <a:cs typeface="Andalus" pitchFamily="18"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11"/>
            <a:ext cx="9144000" cy="4215653"/>
          </a:xfrm>
          <a:prstGeom prst="rect">
            <a:avLst/>
          </a:prstGeom>
        </p:spPr>
      </p:pic>
    </p:spTree>
    <p:extLst>
      <p:ext uri="{BB962C8B-B14F-4D97-AF65-F5344CB8AC3E}">
        <p14:creationId xmlns:p14="http://schemas.microsoft.com/office/powerpoint/2010/main" val="1242854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8"/>
          <p:cNvSpPr txBox="1">
            <a:spLocks noGrp="1"/>
          </p:cNvSpPr>
          <p:nvPr>
            <p:ph type="subTitle" idx="14"/>
          </p:nvPr>
        </p:nvSpPr>
        <p:spPr>
          <a:xfrm>
            <a:off x="3335250" y="1703501"/>
            <a:ext cx="2473500" cy="537300"/>
          </a:xfrm>
          <a:prstGeom prst="rect">
            <a:avLst/>
          </a:prstGeom>
        </p:spPr>
        <p:txBody>
          <a:bodyPr spcFirstLastPara="1" wrap="square" lIns="91425" tIns="91425" rIns="91425" bIns="91425" anchor="b" anchorCtr="0">
            <a:noAutofit/>
          </a:bodyPr>
          <a:lstStyle/>
          <a:p>
            <a:pPr marL="0" lvl="0" indent="0"/>
            <a:r>
              <a:rPr lang="en-US" b="1" dirty="0" smtClean="0">
                <a:latin typeface="Andalus" pitchFamily="18" charset="-78"/>
                <a:cs typeface="Andalus" pitchFamily="18" charset="-78"/>
              </a:rPr>
              <a:t>Related Work</a:t>
            </a:r>
          </a:p>
        </p:txBody>
      </p:sp>
      <p:sp>
        <p:nvSpPr>
          <p:cNvPr id="459" name="Google Shape;459;p38"/>
          <p:cNvSpPr txBox="1">
            <a:spLocks noGrp="1"/>
          </p:cNvSpPr>
          <p:nvPr>
            <p:ph type="subTitle" idx="8"/>
          </p:nvPr>
        </p:nvSpPr>
        <p:spPr>
          <a:xfrm>
            <a:off x="2043576" y="3734810"/>
            <a:ext cx="2473500" cy="537300"/>
          </a:xfrm>
          <a:prstGeom prst="rect">
            <a:avLst/>
          </a:prstGeom>
        </p:spPr>
        <p:txBody>
          <a:bodyPr spcFirstLastPara="1" wrap="square" lIns="91425" tIns="91425" rIns="91425" bIns="91425" anchor="b" anchorCtr="0">
            <a:noAutofit/>
          </a:bodyPr>
          <a:lstStyle/>
          <a:p>
            <a:pPr marL="0" lvl="0" indent="0"/>
            <a:r>
              <a:rPr lang="en-US" b="1" dirty="0" smtClean="0">
                <a:latin typeface="Andalus" pitchFamily="18" charset="-78"/>
                <a:cs typeface="Andalus" pitchFamily="18" charset="-78"/>
              </a:rPr>
              <a:t>Results and Discussion</a:t>
            </a:r>
            <a:endParaRPr b="1" dirty="0">
              <a:latin typeface="Andalus" pitchFamily="18" charset="-78"/>
              <a:cs typeface="Andalus" pitchFamily="18" charset="-78"/>
            </a:endParaRPr>
          </a:p>
        </p:txBody>
      </p:sp>
      <p:sp>
        <p:nvSpPr>
          <p:cNvPr id="461" name="Google Shape;461;p38"/>
          <p:cNvSpPr txBox="1">
            <a:spLocks noGrp="1"/>
          </p:cNvSpPr>
          <p:nvPr>
            <p:ph type="subTitle" idx="13"/>
          </p:nvPr>
        </p:nvSpPr>
        <p:spPr>
          <a:xfrm>
            <a:off x="713400" y="1703501"/>
            <a:ext cx="2473500" cy="537300"/>
          </a:xfrm>
          <a:prstGeom prst="rect">
            <a:avLst/>
          </a:prstGeom>
        </p:spPr>
        <p:txBody>
          <a:bodyPr spcFirstLastPara="1" wrap="square" lIns="91425" tIns="91425" rIns="91425" bIns="91425" anchor="b" anchorCtr="0">
            <a:noAutofit/>
          </a:bodyPr>
          <a:lstStyle/>
          <a:p>
            <a:pPr marL="0" lvl="0" indent="0"/>
            <a:r>
              <a:rPr lang="en-US" b="1" dirty="0" smtClean="0">
                <a:latin typeface="Andalus" pitchFamily="18" charset="-78"/>
                <a:cs typeface="Andalus" pitchFamily="18" charset="-78"/>
              </a:rPr>
              <a:t>Introduction</a:t>
            </a:r>
            <a:endParaRPr b="1" dirty="0">
              <a:latin typeface="Andalus" pitchFamily="18" charset="-78"/>
              <a:cs typeface="Andalus" pitchFamily="18" charset="-78"/>
            </a:endParaRPr>
          </a:p>
        </p:txBody>
      </p:sp>
      <p:sp>
        <p:nvSpPr>
          <p:cNvPr id="462" name="Google Shape;462;p38"/>
          <p:cNvSpPr txBox="1">
            <a:spLocks noGrp="1"/>
          </p:cNvSpPr>
          <p:nvPr>
            <p:ph type="title"/>
          </p:nvPr>
        </p:nvSpPr>
        <p:spPr>
          <a:xfrm>
            <a:off x="1461925" y="1364047"/>
            <a:ext cx="9765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463" name="Google Shape;463;p38"/>
          <p:cNvSpPr txBox="1">
            <a:spLocks noGrp="1"/>
          </p:cNvSpPr>
          <p:nvPr>
            <p:ph type="title" idx="2"/>
          </p:nvPr>
        </p:nvSpPr>
        <p:spPr>
          <a:xfrm>
            <a:off x="4083727" y="1364047"/>
            <a:ext cx="9765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464" name="Google Shape;464;p38"/>
          <p:cNvSpPr txBox="1">
            <a:spLocks noGrp="1"/>
          </p:cNvSpPr>
          <p:nvPr>
            <p:ph type="title" idx="3"/>
          </p:nvPr>
        </p:nvSpPr>
        <p:spPr>
          <a:xfrm>
            <a:off x="2772818" y="3138817"/>
            <a:ext cx="9765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465" name="Google Shape;465;p38"/>
          <p:cNvSpPr txBox="1">
            <a:spLocks noGrp="1"/>
          </p:cNvSpPr>
          <p:nvPr>
            <p:ph type="title" idx="4"/>
          </p:nvPr>
        </p:nvSpPr>
        <p:spPr>
          <a:xfrm>
            <a:off x="5394670" y="3138817"/>
            <a:ext cx="9765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466" name="Google Shape;466;p38"/>
          <p:cNvSpPr txBox="1">
            <a:spLocks noGrp="1"/>
          </p:cNvSpPr>
          <p:nvPr>
            <p:ph type="title" idx="15"/>
          </p:nvPr>
        </p:nvSpPr>
        <p:spPr>
          <a:xfrm>
            <a:off x="713400" y="409500"/>
            <a:ext cx="7717200" cy="572700"/>
          </a:xfrm>
          <a:prstGeom prst="rect">
            <a:avLst/>
          </a:prstGeom>
        </p:spPr>
        <p:txBody>
          <a:bodyPr spcFirstLastPara="1" wrap="square" lIns="91425" tIns="91425" rIns="91425" bIns="91425" anchor="t" anchorCtr="0">
            <a:noAutofit/>
          </a:bodyPr>
          <a:lstStyle/>
          <a:p>
            <a:pPr lvl="0"/>
            <a:r>
              <a:rPr lang="en" dirty="0">
                <a:latin typeface="Andalus" pitchFamily="18" charset="-78"/>
                <a:cs typeface="Andalus" pitchFamily="18" charset="-78"/>
              </a:rPr>
              <a:t>Contents of </a:t>
            </a:r>
            <a:r>
              <a:rPr lang="en" dirty="0" smtClean="0">
                <a:latin typeface="Andalus" pitchFamily="18" charset="-78"/>
                <a:cs typeface="Andalus" pitchFamily="18" charset="-78"/>
              </a:rPr>
              <a:t>our presentation</a:t>
            </a:r>
            <a:endParaRPr dirty="0">
              <a:latin typeface="Andalus" pitchFamily="18" charset="-78"/>
              <a:cs typeface="Andalus" pitchFamily="18" charset="-78"/>
            </a:endParaRPr>
          </a:p>
        </p:txBody>
      </p:sp>
      <p:sp>
        <p:nvSpPr>
          <p:cNvPr id="467" name="Google Shape;467;p38"/>
          <p:cNvSpPr txBox="1">
            <a:spLocks noGrp="1"/>
          </p:cNvSpPr>
          <p:nvPr>
            <p:ph type="title" idx="16"/>
          </p:nvPr>
        </p:nvSpPr>
        <p:spPr>
          <a:xfrm>
            <a:off x="6705578" y="1364047"/>
            <a:ext cx="9765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2" name="Subtitle 1"/>
          <p:cNvSpPr>
            <a:spLocks noGrp="1"/>
          </p:cNvSpPr>
          <p:nvPr>
            <p:ph type="subTitle" idx="18"/>
          </p:nvPr>
        </p:nvSpPr>
        <p:spPr>
          <a:xfrm>
            <a:off x="5966726" y="2001884"/>
            <a:ext cx="2473500" cy="537300"/>
          </a:xfrm>
        </p:spPr>
        <p:txBody>
          <a:bodyPr/>
          <a:lstStyle/>
          <a:p>
            <a:r>
              <a:rPr lang="en-US" b="1" dirty="0" smtClean="0">
                <a:latin typeface="Andalus" pitchFamily="18" charset="-78"/>
                <a:cs typeface="Andalus" pitchFamily="18" charset="-78"/>
              </a:rPr>
              <a:t>Proposed Methodology</a:t>
            </a:r>
            <a:endParaRPr lang="en-US" b="1" dirty="0">
              <a:latin typeface="Andalus" pitchFamily="18" charset="-78"/>
              <a:cs typeface="Andalus" pitchFamily="18" charset="-78"/>
            </a:endParaRPr>
          </a:p>
        </p:txBody>
      </p:sp>
      <p:sp>
        <p:nvSpPr>
          <p:cNvPr id="19" name="Google Shape;456;p38"/>
          <p:cNvSpPr txBox="1">
            <a:spLocks noGrp="1"/>
          </p:cNvSpPr>
          <p:nvPr>
            <p:ph type="subTitle" idx="9"/>
          </p:nvPr>
        </p:nvSpPr>
        <p:spPr>
          <a:xfrm>
            <a:off x="4646613" y="3475038"/>
            <a:ext cx="2473325" cy="536575"/>
          </a:xfrm>
          <a:prstGeom prst="rect">
            <a:avLst/>
          </a:prstGeom>
        </p:spPr>
        <p:txBody>
          <a:bodyPr spcFirstLastPara="1" wrap="square" lIns="91425" tIns="91425" rIns="91425" bIns="91425" anchor="t" anchorCtr="0">
            <a:noAutofit/>
          </a:bodyPr>
          <a:lstStyle/>
          <a:p>
            <a:r>
              <a:rPr lang="en-US" b="1" dirty="0" smtClean="0">
                <a:latin typeface="Andalus" pitchFamily="18" charset="-78"/>
                <a:cs typeface="Andalus" pitchFamily="18" charset="-78"/>
              </a:rPr>
              <a:t>Conclusion and Future Work</a:t>
            </a:r>
            <a:endParaRPr lang="en-US" b="1" dirty="0">
              <a:latin typeface="Andalus" pitchFamily="18" charset="-78"/>
              <a:cs typeface="Andalus" pitchFamily="18" charset="-7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17200" cy="572700"/>
          </a:xfrm>
        </p:spPr>
        <p:txBody>
          <a:bodyPr/>
          <a:lstStyle/>
          <a:p>
            <a:r>
              <a:rPr lang="en-US" sz="2800" dirty="0" smtClean="0">
                <a:latin typeface="Andalus" pitchFamily="18" charset="-78"/>
                <a:cs typeface="Andalus" pitchFamily="18" charset="-78"/>
              </a:rPr>
              <a:t>Login Page:</a:t>
            </a:r>
            <a:endParaRPr lang="en-US" sz="2800" dirty="0">
              <a:latin typeface="Andalus" pitchFamily="18" charset="-78"/>
              <a:cs typeface="Andalus" pitchFamily="18"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279"/>
            <a:ext cx="9144000" cy="4236317"/>
          </a:xfrm>
          <a:prstGeom prst="rect">
            <a:avLst/>
          </a:prstGeom>
        </p:spPr>
      </p:pic>
    </p:spTree>
    <p:extLst>
      <p:ext uri="{BB962C8B-B14F-4D97-AF65-F5344CB8AC3E}">
        <p14:creationId xmlns:p14="http://schemas.microsoft.com/office/powerpoint/2010/main" val="17184858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17200" cy="572700"/>
          </a:xfrm>
        </p:spPr>
        <p:txBody>
          <a:bodyPr/>
          <a:lstStyle/>
          <a:p>
            <a:r>
              <a:rPr lang="en-US" sz="2800" dirty="0" smtClean="0">
                <a:latin typeface="Andalus" pitchFamily="18" charset="-78"/>
                <a:cs typeface="Andalus" pitchFamily="18" charset="-78"/>
              </a:rPr>
              <a:t>Upload Image:</a:t>
            </a:r>
            <a:endParaRPr lang="en-US" sz="2800" dirty="0">
              <a:latin typeface="Andalus" pitchFamily="18" charset="-78"/>
              <a:cs typeface="Andalus" pitchFamily="18"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4375"/>
            <a:ext cx="9144000" cy="4186813"/>
          </a:xfrm>
          <a:prstGeom prst="rect">
            <a:avLst/>
          </a:prstGeom>
        </p:spPr>
      </p:pic>
    </p:spTree>
    <p:extLst>
      <p:ext uri="{BB962C8B-B14F-4D97-AF65-F5344CB8AC3E}">
        <p14:creationId xmlns:p14="http://schemas.microsoft.com/office/powerpoint/2010/main" val="3858885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17200" cy="572700"/>
          </a:xfrm>
        </p:spPr>
        <p:txBody>
          <a:bodyPr/>
          <a:lstStyle/>
          <a:p>
            <a:r>
              <a:rPr lang="en-US" sz="2800" dirty="0" smtClean="0">
                <a:latin typeface="Andalus" pitchFamily="18" charset="-78"/>
                <a:cs typeface="Andalus" pitchFamily="18" charset="-78"/>
              </a:rPr>
              <a:t>Choose Image:</a:t>
            </a:r>
            <a:endParaRPr lang="en-US" sz="2800" dirty="0">
              <a:latin typeface="Andalus" pitchFamily="18" charset="-78"/>
              <a:cs typeface="Andalus" pitchFamily="18" charset="-78"/>
            </a:endParaRPr>
          </a:p>
        </p:txBody>
      </p:sp>
      <p:pic>
        <p:nvPicPr>
          <p:cNvPr id="3" name="Picture 2" descr="A screenshot of a computer screen&#10;&#10;Description automatically generated with low confidence"/>
          <p:cNvPicPr/>
          <p:nvPr/>
        </p:nvPicPr>
        <p:blipFill>
          <a:blip r:embed="rId2" cstate="print">
            <a:extLst>
              <a:ext uri="{28A0092B-C50C-407E-A947-70E740481C1C}">
                <a14:useLocalDpi xmlns:a14="http://schemas.microsoft.com/office/drawing/2010/main" val="0"/>
              </a:ext>
            </a:extLst>
          </a:blip>
          <a:stretch>
            <a:fillRect/>
          </a:stretch>
        </p:blipFill>
        <p:spPr>
          <a:xfrm>
            <a:off x="512064" y="841249"/>
            <a:ext cx="7851648" cy="4072128"/>
          </a:xfrm>
          <a:prstGeom prst="rect">
            <a:avLst/>
          </a:prstGeom>
        </p:spPr>
      </p:pic>
    </p:spTree>
    <p:extLst>
      <p:ext uri="{BB962C8B-B14F-4D97-AF65-F5344CB8AC3E}">
        <p14:creationId xmlns:p14="http://schemas.microsoft.com/office/powerpoint/2010/main" val="224801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17200" cy="572700"/>
          </a:xfrm>
        </p:spPr>
        <p:txBody>
          <a:bodyPr/>
          <a:lstStyle/>
          <a:p>
            <a:r>
              <a:rPr lang="en-US" sz="2800" dirty="0">
                <a:latin typeface="Andalus" pitchFamily="18" charset="-78"/>
                <a:cs typeface="Andalus" pitchFamily="18" charset="-78"/>
              </a:rPr>
              <a:t>After choosing image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9760"/>
            <a:ext cx="9144000" cy="4196587"/>
          </a:xfrm>
          <a:prstGeom prst="rect">
            <a:avLst/>
          </a:prstGeom>
        </p:spPr>
      </p:pic>
    </p:spTree>
    <p:extLst>
      <p:ext uri="{BB962C8B-B14F-4D97-AF65-F5344CB8AC3E}">
        <p14:creationId xmlns:p14="http://schemas.microsoft.com/office/powerpoint/2010/main" val="27566581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17200" cy="572700"/>
          </a:xfrm>
        </p:spPr>
        <p:txBody>
          <a:bodyPr/>
          <a:lstStyle/>
          <a:p>
            <a:r>
              <a:rPr lang="en-US" sz="2800" dirty="0" smtClean="0">
                <a:latin typeface="Andalus" pitchFamily="18" charset="-78"/>
                <a:cs typeface="Andalus" pitchFamily="18" charset="-78"/>
              </a:rPr>
              <a:t>Prediction </a:t>
            </a:r>
            <a:r>
              <a:rPr lang="en-US" sz="2800" dirty="0">
                <a:latin typeface="Andalus" pitchFamily="18" charset="-78"/>
                <a:cs typeface="Andalus" pitchFamily="18" charset="-78"/>
              </a:rPr>
              <a:t>page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5287"/>
            <a:ext cx="9144000" cy="4206910"/>
          </a:xfrm>
          <a:prstGeom prst="rect">
            <a:avLst/>
          </a:prstGeom>
        </p:spPr>
      </p:pic>
    </p:spTree>
    <p:extLst>
      <p:ext uri="{BB962C8B-B14F-4D97-AF65-F5344CB8AC3E}">
        <p14:creationId xmlns:p14="http://schemas.microsoft.com/office/powerpoint/2010/main" val="7254677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08" y="104700"/>
            <a:ext cx="7717200" cy="572700"/>
          </a:xfrm>
        </p:spPr>
        <p:txBody>
          <a:bodyPr/>
          <a:lstStyle/>
          <a:p>
            <a:r>
              <a:rPr lang="en-US" sz="2800" dirty="0">
                <a:latin typeface="Andalus" pitchFamily="18" charset="-78"/>
                <a:cs typeface="Andalus" pitchFamily="18" charset="-78"/>
              </a:rPr>
              <a:t>Prediction page :</a:t>
            </a:r>
            <a:endParaRPr lang="en-US" sz="2800" dirty="0">
              <a:latin typeface="Aldhabi" pitchFamily="2" charset="-78"/>
              <a:cs typeface="Aldhabi"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5164"/>
            <a:ext cx="9144000" cy="4220308"/>
          </a:xfrm>
          <a:prstGeom prst="rect">
            <a:avLst/>
          </a:prstGeom>
        </p:spPr>
      </p:pic>
    </p:spTree>
    <p:extLst>
      <p:ext uri="{BB962C8B-B14F-4D97-AF65-F5344CB8AC3E}">
        <p14:creationId xmlns:p14="http://schemas.microsoft.com/office/powerpoint/2010/main" val="10151543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92" y="92508"/>
            <a:ext cx="7717200" cy="572700"/>
          </a:xfrm>
        </p:spPr>
        <p:txBody>
          <a:bodyPr/>
          <a:lstStyle/>
          <a:p>
            <a:r>
              <a:rPr lang="en-US" sz="2800" dirty="0">
                <a:latin typeface="Andalus" pitchFamily="18" charset="-78"/>
                <a:cs typeface="Andalus" pitchFamily="18" charset="-78"/>
              </a:rPr>
              <a:t>Prediction page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525"/>
            <a:ext cx="9144000" cy="4199665"/>
          </a:xfrm>
          <a:prstGeom prst="rect">
            <a:avLst/>
          </a:prstGeom>
        </p:spPr>
      </p:pic>
    </p:spTree>
    <p:extLst>
      <p:ext uri="{BB962C8B-B14F-4D97-AF65-F5344CB8AC3E}">
        <p14:creationId xmlns:p14="http://schemas.microsoft.com/office/powerpoint/2010/main" val="26553418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92" y="92508"/>
            <a:ext cx="7717200" cy="572700"/>
          </a:xfrm>
        </p:spPr>
        <p:txBody>
          <a:bodyPr/>
          <a:lstStyle/>
          <a:p>
            <a:r>
              <a:rPr lang="en-US" sz="2800" dirty="0">
                <a:latin typeface="Andalus" pitchFamily="18" charset="-78"/>
                <a:cs typeface="Andalus" pitchFamily="18" charset="-78"/>
              </a:rPr>
              <a:t>Prediction page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5581"/>
            <a:ext cx="9144000" cy="4160018"/>
          </a:xfrm>
          <a:prstGeom prst="rect">
            <a:avLst/>
          </a:prstGeom>
        </p:spPr>
      </p:pic>
    </p:spTree>
    <p:extLst>
      <p:ext uri="{BB962C8B-B14F-4D97-AF65-F5344CB8AC3E}">
        <p14:creationId xmlns:p14="http://schemas.microsoft.com/office/powerpoint/2010/main" val="3057236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4" y="141276"/>
            <a:ext cx="7717200" cy="572700"/>
          </a:xfrm>
        </p:spPr>
        <p:txBody>
          <a:bodyPr/>
          <a:lstStyle/>
          <a:p>
            <a:r>
              <a:rPr lang="en-US" sz="2800" dirty="0">
                <a:latin typeface="Andalus" pitchFamily="18" charset="-78"/>
                <a:cs typeface="Andalus" pitchFamily="18" charset="-78"/>
              </a:rPr>
              <a:t>Prediction page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1814"/>
            <a:ext cx="9144000" cy="4227007"/>
          </a:xfrm>
          <a:prstGeom prst="rect">
            <a:avLst/>
          </a:prstGeom>
        </p:spPr>
      </p:pic>
    </p:spTree>
    <p:extLst>
      <p:ext uri="{BB962C8B-B14F-4D97-AF65-F5344CB8AC3E}">
        <p14:creationId xmlns:p14="http://schemas.microsoft.com/office/powerpoint/2010/main" val="4928265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00" y="116892"/>
            <a:ext cx="7717200" cy="572700"/>
          </a:xfrm>
        </p:spPr>
        <p:txBody>
          <a:bodyPr/>
          <a:lstStyle/>
          <a:p>
            <a:r>
              <a:rPr lang="en-US" sz="2800" dirty="0">
                <a:latin typeface="Andalus" pitchFamily="18" charset="-78"/>
                <a:cs typeface="Andalus" pitchFamily="18" charset="-78"/>
              </a:rPr>
              <a:t>Prediction page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8636"/>
            <a:ext cx="9144000" cy="4200211"/>
          </a:xfrm>
          <a:prstGeom prst="rect">
            <a:avLst/>
          </a:prstGeom>
        </p:spPr>
      </p:pic>
    </p:spTree>
    <p:extLst>
      <p:ext uri="{BB962C8B-B14F-4D97-AF65-F5344CB8AC3E}">
        <p14:creationId xmlns:p14="http://schemas.microsoft.com/office/powerpoint/2010/main" val="53336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0"/>
          <p:cNvSpPr txBox="1">
            <a:spLocks noGrp="1"/>
          </p:cNvSpPr>
          <p:nvPr>
            <p:ph type="subTitle" idx="1"/>
          </p:nvPr>
        </p:nvSpPr>
        <p:spPr>
          <a:xfrm>
            <a:off x="2124475" y="2424500"/>
            <a:ext cx="4894800" cy="1060200"/>
          </a:xfrm>
          <a:prstGeom prst="rect">
            <a:avLst/>
          </a:prstGeom>
        </p:spPr>
        <p:txBody>
          <a:bodyPr spcFirstLastPara="1" wrap="square" lIns="91425" tIns="91425" rIns="91425" bIns="91425" anchor="t" anchorCtr="0">
            <a:noAutofit/>
          </a:bodyPr>
          <a:lstStyle/>
          <a:p>
            <a:pPr marL="0" lvl="0" indent="0"/>
            <a:r>
              <a:rPr lang="en-US" sz="2000" dirty="0"/>
              <a:t>A brain tumor is the growth of abnormal cells in the brain. The brain tumor is the most aggressive kind of tumor and can cause low life expectancy if diagnosed at the later </a:t>
            </a:r>
            <a:r>
              <a:rPr lang="en-US" sz="2000" dirty="0" smtClean="0"/>
              <a:t>stages.</a:t>
            </a:r>
            <a:r>
              <a:rPr lang="en-US" sz="1200" dirty="0" smtClean="0"/>
              <a:t>[1]</a:t>
            </a:r>
            <a:endParaRPr sz="1200" dirty="0"/>
          </a:p>
        </p:txBody>
      </p:sp>
      <p:sp>
        <p:nvSpPr>
          <p:cNvPr id="489" name="Google Shape;489;p40"/>
          <p:cNvSpPr txBox="1">
            <a:spLocks noGrp="1"/>
          </p:cNvSpPr>
          <p:nvPr>
            <p:ph type="title"/>
          </p:nvPr>
        </p:nvSpPr>
        <p:spPr>
          <a:xfrm>
            <a:off x="2134225" y="1592225"/>
            <a:ext cx="4894800" cy="873600"/>
          </a:xfrm>
          <a:prstGeom prst="rect">
            <a:avLst/>
          </a:prstGeom>
        </p:spPr>
        <p:txBody>
          <a:bodyPr spcFirstLastPara="1" wrap="square" lIns="91425" tIns="91425" rIns="91425" bIns="91425" anchor="b" anchorCtr="0">
            <a:noAutofit/>
          </a:bodyPr>
          <a:lstStyle/>
          <a:p>
            <a:pPr lvl="0"/>
            <a:r>
              <a:rPr lang="en-US" dirty="0">
                <a:latin typeface="Andalus" pitchFamily="18" charset="-78"/>
                <a:ea typeface="Verdana" pitchFamily="34" charset="0"/>
                <a:cs typeface="Andalus" pitchFamily="18" charset="-78"/>
              </a:rPr>
              <a:t>Brain Tumor Definition</a:t>
            </a:r>
            <a:r>
              <a:rPr lang="en-US" dirty="0">
                <a:latin typeface="Forte" pitchFamily="66" charset="0"/>
                <a:ea typeface="Verdana" pitchFamily="34" charset="0"/>
                <a:cs typeface="Aparajita" charset="0"/>
              </a:rPr>
              <a:t/>
            </a:r>
            <a:br>
              <a:rPr lang="en-US" dirty="0">
                <a:latin typeface="Forte" pitchFamily="66" charset="0"/>
                <a:ea typeface="Verdana" pitchFamily="34" charset="0"/>
                <a:cs typeface="Aparajita" charset="0"/>
              </a:rPr>
            </a:br>
            <a:endParaRPr dirty="0">
              <a:latin typeface="Forte" pitchFamily="66" charset="0"/>
              <a:ea typeface="Verdana" pitchFamily="34" charset="0"/>
              <a:cs typeface="Aparajita"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08" y="129084"/>
            <a:ext cx="7717200" cy="572700"/>
          </a:xfrm>
        </p:spPr>
        <p:txBody>
          <a:bodyPr/>
          <a:lstStyle/>
          <a:p>
            <a:r>
              <a:rPr lang="en-US" sz="2800" dirty="0">
                <a:latin typeface="Andalus" pitchFamily="18" charset="-78"/>
                <a:cs typeface="Andalus" pitchFamily="18" charset="-78"/>
              </a:rPr>
              <a:t>Prediction page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9596"/>
            <a:ext cx="9144000" cy="4200211"/>
          </a:xfrm>
          <a:prstGeom prst="rect">
            <a:avLst/>
          </a:prstGeom>
        </p:spPr>
      </p:pic>
    </p:spTree>
    <p:extLst>
      <p:ext uri="{BB962C8B-B14F-4D97-AF65-F5344CB8AC3E}">
        <p14:creationId xmlns:p14="http://schemas.microsoft.com/office/powerpoint/2010/main" val="1593305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700"/>
            <a:ext cx="7717200" cy="572700"/>
          </a:xfrm>
        </p:spPr>
        <p:txBody>
          <a:bodyPr/>
          <a:lstStyle/>
          <a:p>
            <a:r>
              <a:rPr lang="en-US" sz="2800" dirty="0">
                <a:latin typeface="Andalus" pitchFamily="18" charset="-78"/>
                <a:cs typeface="Andalus" pitchFamily="18" charset="-78"/>
              </a:rPr>
              <a:t>Prediction page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4301"/>
            <a:ext cx="9144000" cy="4180114"/>
          </a:xfrm>
          <a:prstGeom prst="rect">
            <a:avLst/>
          </a:prstGeom>
        </p:spPr>
      </p:pic>
    </p:spTree>
    <p:extLst>
      <p:ext uri="{BB962C8B-B14F-4D97-AF65-F5344CB8AC3E}">
        <p14:creationId xmlns:p14="http://schemas.microsoft.com/office/powerpoint/2010/main" val="1719559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4" y="141276"/>
            <a:ext cx="7717200" cy="572700"/>
          </a:xfrm>
        </p:spPr>
        <p:txBody>
          <a:bodyPr/>
          <a:lstStyle/>
          <a:p>
            <a:r>
              <a:rPr lang="en-US" sz="2800" dirty="0" smtClean="0">
                <a:latin typeface="Andalus" pitchFamily="18" charset="-78"/>
                <a:cs typeface="Andalus" pitchFamily="18" charset="-78"/>
              </a:rPr>
              <a:t>Model-Accuracy </a:t>
            </a:r>
            <a:r>
              <a:rPr lang="en-US" sz="2800" dirty="0">
                <a:latin typeface="Andalus" pitchFamily="18" charset="-78"/>
                <a:cs typeface="Andalus" pitchFamily="18" charset="-78"/>
              </a:rPr>
              <a:t>page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4103"/>
            <a:ext cx="9144000" cy="4186813"/>
          </a:xfrm>
          <a:prstGeom prst="rect">
            <a:avLst/>
          </a:prstGeom>
        </p:spPr>
      </p:pic>
    </p:spTree>
    <p:extLst>
      <p:ext uri="{BB962C8B-B14F-4D97-AF65-F5344CB8AC3E}">
        <p14:creationId xmlns:p14="http://schemas.microsoft.com/office/powerpoint/2010/main" val="2873678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08" y="104700"/>
            <a:ext cx="7717200" cy="572700"/>
          </a:xfrm>
        </p:spPr>
        <p:txBody>
          <a:bodyPr/>
          <a:lstStyle/>
          <a:p>
            <a:r>
              <a:rPr lang="en-US" sz="2800" dirty="0">
                <a:latin typeface="Andalus" pitchFamily="18" charset="-78"/>
                <a:cs typeface="Andalus" pitchFamily="18" charset="-78"/>
              </a:rPr>
              <a:t>Model-Accuracy page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6295"/>
            <a:ext cx="9144000" cy="4186813"/>
          </a:xfrm>
          <a:prstGeom prst="rect">
            <a:avLst/>
          </a:prstGeom>
        </p:spPr>
      </p:pic>
    </p:spTree>
    <p:extLst>
      <p:ext uri="{BB962C8B-B14F-4D97-AF65-F5344CB8AC3E}">
        <p14:creationId xmlns:p14="http://schemas.microsoft.com/office/powerpoint/2010/main" val="1532982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2508"/>
            <a:ext cx="7717200" cy="572700"/>
          </a:xfrm>
        </p:spPr>
        <p:txBody>
          <a:bodyPr/>
          <a:lstStyle/>
          <a:p>
            <a:r>
              <a:rPr lang="en-US" sz="2800" dirty="0">
                <a:latin typeface="Andalus" pitchFamily="18" charset="-78"/>
                <a:cs typeface="Andalus" pitchFamily="18" charset="-78"/>
              </a:rPr>
              <a:t>Model-Accuracy page :</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5233"/>
            <a:ext cx="9144000" cy="4169771"/>
          </a:xfrm>
          <a:prstGeom prst="rect">
            <a:avLst/>
          </a:prstGeom>
        </p:spPr>
      </p:pic>
    </p:spTree>
    <p:extLst>
      <p:ext uri="{BB962C8B-B14F-4D97-AF65-F5344CB8AC3E}">
        <p14:creationId xmlns:p14="http://schemas.microsoft.com/office/powerpoint/2010/main" val="2680842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66"/>
          <p:cNvSpPr txBox="1">
            <a:spLocks noGrp="1"/>
          </p:cNvSpPr>
          <p:nvPr>
            <p:ph type="body" idx="1"/>
          </p:nvPr>
        </p:nvSpPr>
        <p:spPr>
          <a:xfrm>
            <a:off x="169254" y="704656"/>
            <a:ext cx="8724451" cy="4438843"/>
          </a:xfrm>
          <a:prstGeom prst="rect">
            <a:avLst/>
          </a:prstGeom>
        </p:spPr>
        <p:txBody>
          <a:bodyPr spcFirstLastPara="1" wrap="square" lIns="91425" tIns="91425" rIns="91425" bIns="91425" anchor="t" anchorCtr="0">
            <a:noAutofit/>
          </a:bodyPr>
          <a:lstStyle/>
          <a:p>
            <a:pPr marL="0" indent="0">
              <a:buClr>
                <a:schemeClr val="hlink"/>
              </a:buClr>
              <a:buSzPts val="1100"/>
              <a:buNone/>
            </a:pPr>
            <a:r>
              <a:rPr lang="en" sz="1400" dirty="0" smtClean="0"/>
              <a:t>[1] </a:t>
            </a:r>
            <a:r>
              <a:rPr lang="en-US" sz="1400" dirty="0">
                <a:solidFill>
                  <a:schemeClr val="accent4"/>
                </a:solidFill>
                <a:hlinkClick r:id="rId3"/>
              </a:rPr>
              <a:t>https://</a:t>
            </a:r>
            <a:r>
              <a:rPr lang="en-US" sz="1400" dirty="0" smtClean="0">
                <a:solidFill>
                  <a:schemeClr val="accent4"/>
                </a:solidFill>
                <a:hlinkClick r:id="rId3"/>
              </a:rPr>
              <a:t>arxiv.org/pdf/2208.00768</a:t>
            </a:r>
            <a:endParaRPr lang="en-US" sz="1400" dirty="0" smtClean="0">
              <a:solidFill>
                <a:schemeClr val="accent4"/>
              </a:solidFill>
            </a:endParaRPr>
          </a:p>
          <a:p>
            <a:pPr marL="0" indent="0">
              <a:buClr>
                <a:schemeClr val="hlink"/>
              </a:buClr>
              <a:buSzPts val="1100"/>
              <a:buNone/>
            </a:pPr>
            <a:endParaRPr lang="en-US" sz="1400" dirty="0">
              <a:solidFill>
                <a:schemeClr val="accent4"/>
              </a:solidFill>
            </a:endParaRPr>
          </a:p>
          <a:p>
            <a:pPr marL="0" indent="0">
              <a:buClr>
                <a:schemeClr val="hlink"/>
              </a:buClr>
              <a:buSzPts val="1100"/>
              <a:buNone/>
            </a:pPr>
            <a:r>
              <a:rPr lang="en-US" sz="1400" dirty="0">
                <a:solidFill>
                  <a:schemeClr val="accent4"/>
                </a:solidFill>
              </a:rPr>
              <a:t>[2] </a:t>
            </a:r>
            <a:r>
              <a:rPr lang="en-US" sz="1400" dirty="0">
                <a:solidFill>
                  <a:schemeClr val="accent4"/>
                </a:solidFill>
                <a:hlinkClick r:id="rId4"/>
              </a:rPr>
              <a:t>https://</a:t>
            </a:r>
            <a:r>
              <a:rPr lang="en-US" sz="1400" dirty="0" smtClean="0">
                <a:solidFill>
                  <a:schemeClr val="accent4"/>
                </a:solidFill>
                <a:hlinkClick r:id="rId4"/>
              </a:rPr>
              <a:t>www.cancer.org/cancer/types/brain-spinal-cord-tumors-adults/about/key</a:t>
            </a:r>
            <a:r>
              <a:rPr lang="en-US" sz="1400" dirty="0" smtClean="0">
                <a:solidFill>
                  <a:schemeClr val="accent4"/>
                </a:solidFill>
              </a:rPr>
              <a:t> statistics.html</a:t>
            </a:r>
            <a:r>
              <a:rPr lang="en-US" sz="1400" dirty="0">
                <a:solidFill>
                  <a:schemeClr val="accent4"/>
                </a:solidFill>
              </a:rPr>
              <a:t>#:~:</a:t>
            </a:r>
            <a:r>
              <a:rPr lang="en-US" sz="1400" dirty="0" smtClean="0">
                <a:solidFill>
                  <a:schemeClr val="accent4"/>
                </a:solidFill>
              </a:rPr>
              <a:t>text=The%20American%20Cancer%20Society%E2%80%99s%20est mates%20for%20brain%20and,higher%20if%20benign%20%28non cancer%29%20tumors%20were%20also%20included</a:t>
            </a: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r>
              <a:rPr lang="en-US" sz="1400" dirty="0" smtClean="0">
                <a:solidFill>
                  <a:schemeClr val="accent4"/>
                </a:solidFill>
              </a:rPr>
              <a:t>[</a:t>
            </a:r>
            <a:r>
              <a:rPr lang="en-US" sz="1400" dirty="0">
                <a:solidFill>
                  <a:schemeClr val="accent4"/>
                </a:solidFill>
              </a:rPr>
              <a:t>3] </a:t>
            </a:r>
            <a:r>
              <a:rPr lang="en-US" sz="1400" dirty="0">
                <a:solidFill>
                  <a:schemeClr val="accent4"/>
                </a:solidFill>
                <a:hlinkClick r:id="rId5"/>
              </a:rPr>
              <a:t>https://</a:t>
            </a:r>
            <a:r>
              <a:rPr lang="en-US" sz="1400" dirty="0" smtClean="0">
                <a:solidFill>
                  <a:schemeClr val="accent4"/>
                </a:solidFill>
                <a:hlinkClick r:id="rId5"/>
              </a:rPr>
              <a:t>link.springer.com/article/10.1007/s11042-022-12977-y</a:t>
            </a: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r>
              <a:rPr lang="en-US" sz="1400" dirty="0" smtClean="0">
                <a:solidFill>
                  <a:schemeClr val="accent4"/>
                </a:solidFill>
              </a:rPr>
              <a:t>[4] </a:t>
            </a:r>
            <a:r>
              <a:rPr lang="en-US" sz="1400" dirty="0">
                <a:solidFill>
                  <a:schemeClr val="accent4"/>
                </a:solidFill>
                <a:hlinkClick r:id="rId6"/>
              </a:rPr>
              <a:t>https://</a:t>
            </a:r>
            <a:r>
              <a:rPr lang="en-US" sz="1400" dirty="0" smtClean="0">
                <a:solidFill>
                  <a:schemeClr val="accent4"/>
                </a:solidFill>
                <a:hlinkClick r:id="rId6"/>
              </a:rPr>
              <a:t>www.mdpi.com/2079-9292/12/4/955</a:t>
            </a:r>
            <a:endParaRPr lang="en-US" sz="1400" dirty="0" smtClean="0">
              <a:solidFill>
                <a:schemeClr val="accent4"/>
              </a:solidFill>
            </a:endParaRPr>
          </a:p>
          <a:p>
            <a:pPr marL="0" indent="0">
              <a:buClr>
                <a:schemeClr val="hlink"/>
              </a:buClr>
              <a:buSzPts val="1100"/>
              <a:buNone/>
            </a:pPr>
            <a:endParaRPr lang="en-US" sz="1400" dirty="0">
              <a:solidFill>
                <a:schemeClr val="accent4"/>
              </a:solidFill>
            </a:endParaRPr>
          </a:p>
          <a:p>
            <a:pPr marL="0" indent="0">
              <a:buClr>
                <a:schemeClr val="hlink"/>
              </a:buClr>
              <a:buSzPts val="1100"/>
              <a:buNone/>
            </a:pPr>
            <a:r>
              <a:rPr lang="en-US" sz="1400" dirty="0" smtClean="0">
                <a:solidFill>
                  <a:schemeClr val="accent4"/>
                </a:solidFill>
              </a:rPr>
              <a:t>[5]</a:t>
            </a:r>
            <a:r>
              <a:rPr lang="en-US" sz="1400" dirty="0">
                <a:solidFill>
                  <a:schemeClr val="accent4"/>
                </a:solidFill>
              </a:rPr>
              <a:t> </a:t>
            </a:r>
            <a:r>
              <a:rPr lang="en-US" sz="1400" dirty="0">
                <a:solidFill>
                  <a:schemeClr val="accent4"/>
                </a:solidFill>
                <a:hlinkClick r:id="rId7"/>
              </a:rPr>
              <a:t>https://doi.org/10.1155/2021/5513500</a:t>
            </a:r>
            <a:endParaRPr lang="en-US" sz="1400" dirty="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r>
              <a:rPr lang="en-US" sz="1400" dirty="0" smtClean="0">
                <a:solidFill>
                  <a:schemeClr val="accent4"/>
                </a:solidFill>
              </a:rPr>
              <a:t>[</a:t>
            </a:r>
            <a:r>
              <a:rPr lang="en-US" sz="1400" dirty="0">
                <a:solidFill>
                  <a:schemeClr val="accent4"/>
                </a:solidFill>
              </a:rPr>
              <a:t>6</a:t>
            </a:r>
            <a:r>
              <a:rPr lang="en-US" sz="1400" dirty="0" smtClean="0">
                <a:solidFill>
                  <a:schemeClr val="accent4"/>
                </a:solidFill>
              </a:rPr>
              <a:t>] </a:t>
            </a:r>
            <a:r>
              <a:rPr lang="en-US" sz="1400" dirty="0">
                <a:solidFill>
                  <a:schemeClr val="accent4"/>
                </a:solidFill>
                <a:hlinkClick r:id="rId8"/>
              </a:rPr>
              <a:t>https://link.springer.com/chapter/10.1007/978-981-99-3478-2_1</a:t>
            </a:r>
            <a:endParaRPr lang="en-US" sz="1400" dirty="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r>
              <a:rPr lang="en-US" sz="1400" dirty="0" smtClean="0">
                <a:solidFill>
                  <a:schemeClr val="accent4"/>
                </a:solidFill>
              </a:rPr>
              <a:t>[</a:t>
            </a:r>
            <a:r>
              <a:rPr lang="en-US" sz="1400" dirty="0">
                <a:solidFill>
                  <a:schemeClr val="accent4"/>
                </a:solidFill>
              </a:rPr>
              <a:t>7</a:t>
            </a:r>
            <a:r>
              <a:rPr lang="en-US" sz="1400" dirty="0" smtClean="0">
                <a:solidFill>
                  <a:schemeClr val="accent4"/>
                </a:solidFill>
              </a:rPr>
              <a:t>] </a:t>
            </a:r>
            <a:r>
              <a:rPr lang="en-US" sz="1400" dirty="0">
                <a:solidFill>
                  <a:schemeClr val="accent4"/>
                </a:solidFill>
                <a:hlinkClick r:id="rId9"/>
              </a:rPr>
              <a:t>https://</a:t>
            </a:r>
            <a:r>
              <a:rPr lang="en-US" sz="1400" dirty="0" smtClean="0">
                <a:solidFill>
                  <a:schemeClr val="accent4"/>
                </a:solidFill>
                <a:hlinkClick r:id="rId9"/>
              </a:rPr>
              <a:t>link.springer.com/article/10.1007/s11042-022-12362-9</a:t>
            </a: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r>
              <a:rPr lang="en-US" sz="1400" dirty="0" smtClean="0">
                <a:solidFill>
                  <a:schemeClr val="accent4"/>
                </a:solidFill>
              </a:rPr>
              <a:t>[</a:t>
            </a:r>
            <a:r>
              <a:rPr lang="en-US" sz="1400" dirty="0">
                <a:solidFill>
                  <a:schemeClr val="accent4"/>
                </a:solidFill>
              </a:rPr>
              <a:t>8</a:t>
            </a:r>
            <a:r>
              <a:rPr lang="en-US" sz="1400" dirty="0" smtClean="0">
                <a:solidFill>
                  <a:schemeClr val="accent4"/>
                </a:solidFill>
              </a:rPr>
              <a:t>] </a:t>
            </a:r>
            <a:r>
              <a:rPr lang="en-US" sz="1400" dirty="0">
                <a:solidFill>
                  <a:schemeClr val="accent4"/>
                </a:solidFill>
                <a:hlinkClick r:id="rId10"/>
              </a:rPr>
              <a:t>https://arxiv.org/abs/2101.00216</a:t>
            </a:r>
            <a:endParaRPr lang="en-US" sz="1400" dirty="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a:solidFill>
                <a:schemeClr val="accent4"/>
              </a:solidFill>
            </a:endParaRPr>
          </a:p>
          <a:p>
            <a:pPr marL="0" indent="0">
              <a:buClr>
                <a:schemeClr val="hlink"/>
              </a:buClr>
              <a:buSzPts val="1100"/>
              <a:buNone/>
            </a:pPr>
            <a:endParaRPr lang="en-US" sz="1400" dirty="0">
              <a:solidFill>
                <a:schemeClr val="accent4"/>
              </a:solidFill>
            </a:endParaRPr>
          </a:p>
          <a:p>
            <a:pPr marL="0" indent="0">
              <a:buClr>
                <a:schemeClr val="hlink"/>
              </a:buClr>
              <a:buSzPts val="1100"/>
              <a:buNone/>
            </a:pPr>
            <a:endParaRPr lang="en-US" sz="1400" dirty="0" smtClean="0">
              <a:solidFill>
                <a:schemeClr val="accent4"/>
              </a:solidFill>
            </a:endParaRPr>
          </a:p>
          <a:p>
            <a:pPr marL="0" indent="0">
              <a:buClr>
                <a:schemeClr val="hlink"/>
              </a:buClr>
              <a:buSzPts val="1100"/>
              <a:buNone/>
            </a:pPr>
            <a:endParaRPr lang="en-US" sz="1400" dirty="0">
              <a:solidFill>
                <a:schemeClr val="accent4"/>
              </a:solidFill>
            </a:endParaRPr>
          </a:p>
          <a:p>
            <a:pPr marL="0" indent="0">
              <a:buClr>
                <a:schemeClr val="hlink"/>
              </a:buClr>
              <a:buSzPts val="1100"/>
              <a:buNone/>
            </a:pPr>
            <a:endParaRPr lang="en-US" sz="1400" dirty="0">
              <a:solidFill>
                <a:schemeClr val="accent4"/>
              </a:solidFill>
            </a:endParaRPr>
          </a:p>
          <a:p>
            <a:pPr marL="0" lvl="0" indent="0" algn="l" rtl="0">
              <a:spcBef>
                <a:spcPts val="0"/>
              </a:spcBef>
              <a:spcAft>
                <a:spcPts val="0"/>
              </a:spcAft>
              <a:buClr>
                <a:schemeClr val="hlink"/>
              </a:buClr>
              <a:buSzPts val="1100"/>
              <a:buFont typeface="Arial"/>
              <a:buNone/>
            </a:pPr>
            <a:endParaRPr sz="1400" dirty="0"/>
          </a:p>
        </p:txBody>
      </p:sp>
      <p:sp>
        <p:nvSpPr>
          <p:cNvPr id="987" name="Google Shape;987;p66"/>
          <p:cNvSpPr txBox="1">
            <a:spLocks noGrp="1"/>
          </p:cNvSpPr>
          <p:nvPr>
            <p:ph type="title"/>
          </p:nvPr>
        </p:nvSpPr>
        <p:spPr>
          <a:xfrm>
            <a:off x="434697" y="16050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accent6"/>
                </a:solidFill>
                <a:latin typeface="Andalus" pitchFamily="18" charset="-78"/>
                <a:cs typeface="Andalus" pitchFamily="18" charset="-78"/>
              </a:rPr>
              <a:t>Referances</a:t>
            </a:r>
            <a:endParaRPr dirty="0">
              <a:solidFill>
                <a:schemeClr val="accent6"/>
              </a:solidFill>
              <a:latin typeface="Andalus" pitchFamily="18" charset="-78"/>
              <a:cs typeface="Andalus" pitchFamily="18" charset="-78"/>
            </a:endParaRPr>
          </a:p>
        </p:txBody>
      </p:sp>
      <p:pic>
        <p:nvPicPr>
          <p:cNvPr id="988" name="Google Shape;988;p66"/>
          <p:cNvPicPr preferRelativeResize="0"/>
          <p:nvPr/>
        </p:nvPicPr>
        <p:blipFill>
          <a:blip r:embed="rId11">
            <a:alphaModFix/>
          </a:blip>
          <a:stretch>
            <a:fillRect/>
          </a:stretch>
        </p:blipFill>
        <p:spPr>
          <a:xfrm>
            <a:off x="7268126" y="160508"/>
            <a:ext cx="1767542" cy="1592749"/>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4600" y="1899592"/>
            <a:ext cx="4894800" cy="873600"/>
          </a:xfrm>
        </p:spPr>
        <p:txBody>
          <a:bodyPr/>
          <a:lstStyle/>
          <a:p>
            <a:r>
              <a:rPr lang="en-US" sz="6000" dirty="0" smtClean="0">
                <a:solidFill>
                  <a:schemeClr val="accent6"/>
                </a:solidFill>
                <a:latin typeface="Andalus" pitchFamily="18" charset="-78"/>
                <a:cs typeface="Andalus" pitchFamily="18" charset="-78"/>
              </a:rPr>
              <a:t>Thanks</a:t>
            </a:r>
            <a:endParaRPr lang="en-US" sz="6000" dirty="0">
              <a:solidFill>
                <a:schemeClr val="accent6"/>
              </a:solidFill>
              <a:latin typeface="Andalus" pitchFamily="18" charset="-78"/>
              <a:cs typeface="Andalus" pitchFamily="18" charset="-78"/>
            </a:endParaRPr>
          </a:p>
        </p:txBody>
      </p:sp>
    </p:spTree>
    <p:extLst>
      <p:ext uri="{BB962C8B-B14F-4D97-AF65-F5344CB8AC3E}">
        <p14:creationId xmlns:p14="http://schemas.microsoft.com/office/powerpoint/2010/main" val="1329118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6873" y="1012445"/>
            <a:ext cx="4894800" cy="873600"/>
          </a:xfrm>
        </p:spPr>
        <p:txBody>
          <a:bodyPr/>
          <a:lstStyle/>
          <a:p>
            <a:r>
              <a:rPr lang="en" sz="2800" dirty="0">
                <a:latin typeface="Andalus" pitchFamily="18" charset="-78"/>
                <a:cs typeface="Andalus" pitchFamily="18" charset="-78"/>
              </a:rPr>
              <a:t>According to American Cancer </a:t>
            </a:r>
            <a:r>
              <a:rPr lang="en" sz="2800" dirty="0" smtClean="0">
                <a:latin typeface="Andalus" pitchFamily="18" charset="-78"/>
                <a:cs typeface="Andalus" pitchFamily="18" charset="-78"/>
              </a:rPr>
              <a:t>Society</a:t>
            </a:r>
            <a:endParaRPr lang="en-US" sz="2800" dirty="0"/>
          </a:p>
        </p:txBody>
      </p:sp>
      <p:sp>
        <p:nvSpPr>
          <p:cNvPr id="3" name="Subtitle 2"/>
          <p:cNvSpPr>
            <a:spLocks noGrp="1"/>
          </p:cNvSpPr>
          <p:nvPr>
            <p:ph type="subTitle" idx="1"/>
          </p:nvPr>
        </p:nvSpPr>
        <p:spPr>
          <a:xfrm>
            <a:off x="1624404" y="1940405"/>
            <a:ext cx="6368527" cy="1060200"/>
          </a:xfrm>
        </p:spPr>
        <p:txBody>
          <a:bodyPr/>
          <a:lstStyle/>
          <a:p>
            <a:pPr algn="l">
              <a:buSzPct val="100000"/>
              <a:buFont typeface="Wingdings" pitchFamily="2" charset="2"/>
              <a:buChar char="Ø"/>
            </a:pPr>
            <a:r>
              <a:rPr lang="en-US" sz="1600" dirty="0">
                <a:solidFill>
                  <a:schemeClr val="accent6"/>
                </a:solidFill>
              </a:rPr>
              <a:t>About 24,810 malignant tumors of the brain </a:t>
            </a:r>
            <a:r>
              <a:rPr lang="en-US" sz="1600" dirty="0" smtClean="0">
                <a:solidFill>
                  <a:schemeClr val="accent6"/>
                </a:solidFill>
              </a:rPr>
              <a:t>or spinal </a:t>
            </a:r>
            <a:r>
              <a:rPr lang="en-US" sz="1600" dirty="0">
                <a:solidFill>
                  <a:schemeClr val="accent6"/>
                </a:solidFill>
              </a:rPr>
              <a:t>cord (14,280 in males and 10,530 in females) will be diagnosed. </a:t>
            </a:r>
            <a:endParaRPr lang="en-US" sz="1600" dirty="0" smtClean="0">
              <a:solidFill>
                <a:schemeClr val="accent6"/>
              </a:solidFill>
            </a:endParaRPr>
          </a:p>
          <a:p>
            <a:pPr marL="139700" indent="0" algn="l">
              <a:buSzPct val="100000"/>
            </a:pPr>
            <a:endParaRPr lang="en-US" sz="1600" dirty="0" smtClean="0">
              <a:solidFill>
                <a:schemeClr val="accent6"/>
              </a:solidFill>
            </a:endParaRPr>
          </a:p>
          <a:p>
            <a:pPr algn="l">
              <a:buSzPct val="100000"/>
              <a:buFont typeface="Wingdings" pitchFamily="2" charset="2"/>
              <a:buChar char="Ø"/>
            </a:pPr>
            <a:r>
              <a:rPr lang="en-US" sz="1600" dirty="0">
                <a:solidFill>
                  <a:schemeClr val="accent6"/>
                </a:solidFill>
              </a:rPr>
              <a:t>These numbers would be much higher if benign (non-cancer) tumors were also included</a:t>
            </a:r>
            <a:r>
              <a:rPr lang="en-US" sz="1600" dirty="0" smtClean="0">
                <a:solidFill>
                  <a:schemeClr val="accent6"/>
                </a:solidFill>
              </a:rPr>
              <a:t>.</a:t>
            </a:r>
          </a:p>
          <a:p>
            <a:pPr algn="l">
              <a:buSzPct val="100000"/>
              <a:buFont typeface="Wingdings" pitchFamily="2" charset="2"/>
              <a:buChar char="Ø"/>
            </a:pPr>
            <a:endParaRPr lang="en-US" sz="1600" dirty="0">
              <a:solidFill>
                <a:schemeClr val="accent6"/>
              </a:solidFill>
            </a:endParaRPr>
          </a:p>
          <a:p>
            <a:pPr algn="l">
              <a:buSzPct val="100000"/>
              <a:buFont typeface="Wingdings" pitchFamily="2" charset="2"/>
              <a:buChar char="Ø"/>
            </a:pPr>
            <a:r>
              <a:rPr lang="en-US" sz="1600" dirty="0">
                <a:solidFill>
                  <a:schemeClr val="accent6"/>
                </a:solidFill>
              </a:rPr>
              <a:t>About 18,990 people (11,020 males and 7,970 females) will die from brain and spinal cord tumors</a:t>
            </a:r>
            <a:r>
              <a:rPr lang="en-US" sz="1600" dirty="0" smtClean="0">
                <a:solidFill>
                  <a:schemeClr val="accent6"/>
                </a:solidFill>
              </a:rPr>
              <a:t>.</a:t>
            </a:r>
            <a:r>
              <a:rPr lang="en" sz="1600" dirty="0">
                <a:latin typeface="Andalus" pitchFamily="18" charset="-78"/>
                <a:cs typeface="Andalus" pitchFamily="18" charset="-78"/>
              </a:rPr>
              <a:t> [2]</a:t>
            </a:r>
            <a:endParaRPr lang="en-US" sz="1600" dirty="0" smtClean="0">
              <a:solidFill>
                <a:schemeClr val="accent6"/>
              </a:solidFill>
            </a:endParaRPr>
          </a:p>
          <a:p>
            <a:pPr marL="139700" indent="0" algn="l">
              <a:buSzPct val="100000"/>
            </a:pPr>
            <a:endParaRPr lang="en-US" sz="1600" dirty="0">
              <a:solidFill>
                <a:schemeClr val="accent6"/>
              </a:solidFill>
            </a:endParaRPr>
          </a:p>
          <a:p>
            <a:pPr marL="139700" indent="0" algn="l">
              <a:buSzPct val="100000"/>
            </a:pPr>
            <a:endParaRPr lang="en-US" sz="1600" dirty="0">
              <a:solidFill>
                <a:schemeClr val="accent6"/>
              </a:solidFill>
            </a:endParaRPr>
          </a:p>
          <a:p>
            <a:pPr algn="l">
              <a:buSzPct val="100000"/>
              <a:buFont typeface="Wingdings" pitchFamily="2" charset="2"/>
              <a:buChar char="Ø"/>
            </a:pPr>
            <a:endParaRPr lang="en-US" sz="1600" dirty="0">
              <a:solidFill>
                <a:schemeClr val="accent6"/>
              </a:solidFill>
            </a:endParaRPr>
          </a:p>
        </p:txBody>
      </p:sp>
    </p:spTree>
    <p:extLst>
      <p:ext uri="{BB962C8B-B14F-4D97-AF65-F5344CB8AC3E}">
        <p14:creationId xmlns:p14="http://schemas.microsoft.com/office/powerpoint/2010/main" val="3593877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725" y="879956"/>
            <a:ext cx="4894800" cy="873600"/>
          </a:xfrm>
        </p:spPr>
        <p:txBody>
          <a:bodyPr/>
          <a:lstStyle/>
          <a:p>
            <a:r>
              <a:rPr lang="en-US" sz="2800" dirty="0">
                <a:latin typeface="Andalus" pitchFamily="18" charset="-78"/>
                <a:cs typeface="Andalus" pitchFamily="18" charset="-78"/>
              </a:rPr>
              <a:t>Brain tumor traditional diagnosing </a:t>
            </a:r>
            <a:r>
              <a:rPr lang="en-US" sz="2800" dirty="0" smtClean="0">
                <a:latin typeface="Andalus" pitchFamily="18" charset="-78"/>
                <a:cs typeface="Andalus" pitchFamily="18" charset="-78"/>
              </a:rPr>
              <a:t>problem</a:t>
            </a:r>
            <a:r>
              <a:rPr lang="en-US" dirty="0">
                <a:latin typeface="Andalus" pitchFamily="18" charset="-78"/>
                <a:cs typeface="Andalus" pitchFamily="18" charset="-78"/>
              </a:rPr>
              <a:t/>
            </a:r>
            <a:br>
              <a:rPr lang="en-US" dirty="0">
                <a:latin typeface="Andalus" pitchFamily="18" charset="-78"/>
                <a:cs typeface="Andalus" pitchFamily="18" charset="-78"/>
              </a:rPr>
            </a:br>
            <a:endParaRPr lang="en-US" dirty="0">
              <a:latin typeface="Andalus" pitchFamily="18" charset="-78"/>
              <a:cs typeface="Andalus" pitchFamily="18" charset="-78"/>
            </a:endParaRPr>
          </a:p>
        </p:txBody>
      </p:sp>
      <p:sp>
        <p:nvSpPr>
          <p:cNvPr id="3" name="Subtitle 2"/>
          <p:cNvSpPr>
            <a:spLocks noGrp="1"/>
          </p:cNvSpPr>
          <p:nvPr>
            <p:ph type="subTitle" idx="1"/>
          </p:nvPr>
        </p:nvSpPr>
        <p:spPr>
          <a:xfrm>
            <a:off x="2114850" y="1106906"/>
            <a:ext cx="4894800" cy="3773102"/>
          </a:xfrm>
        </p:spPr>
        <p:txBody>
          <a:bodyPr/>
          <a:lstStyle/>
          <a:p>
            <a:pPr algn="l">
              <a:buFont typeface="Wingdings" pitchFamily="2" charset="2"/>
              <a:buChar char="§"/>
            </a:pPr>
            <a:r>
              <a:rPr lang="en-US" sz="1700" dirty="0"/>
              <a:t>Radiologists identify brain cancers by hand in their regular </a:t>
            </a:r>
            <a:r>
              <a:rPr lang="en-US" sz="1700" dirty="0" smtClean="0"/>
              <a:t>work.</a:t>
            </a:r>
          </a:p>
          <a:p>
            <a:pPr marL="139700" indent="0"/>
            <a:endParaRPr lang="en-US" sz="2000" dirty="0" smtClean="0"/>
          </a:p>
          <a:p>
            <a:pPr algn="l">
              <a:buFont typeface="Wingdings" pitchFamily="2" charset="2"/>
              <a:buChar char="§"/>
            </a:pPr>
            <a:r>
              <a:rPr lang="en-US" sz="1700" dirty="0"/>
              <a:t>The tumor grading procedure takes a long time depending on the radiologist’s expertise and experience</a:t>
            </a:r>
            <a:r>
              <a:rPr lang="en-US" sz="1700" dirty="0" smtClean="0"/>
              <a:t>.</a:t>
            </a:r>
          </a:p>
          <a:p>
            <a:pPr algn="l">
              <a:buFont typeface="Wingdings" pitchFamily="2" charset="2"/>
              <a:buChar char="§"/>
            </a:pPr>
            <a:endParaRPr lang="en-US" sz="1800" dirty="0"/>
          </a:p>
          <a:p>
            <a:pPr algn="l">
              <a:buFont typeface="Wingdings" pitchFamily="2" charset="2"/>
              <a:buChar char="§"/>
            </a:pPr>
            <a:r>
              <a:rPr lang="en-US" sz="1700" dirty="0"/>
              <a:t>The interpretation is both costly and inaccurate</a:t>
            </a:r>
            <a:r>
              <a:rPr lang="en-US" sz="1700" dirty="0" smtClean="0"/>
              <a:t>.</a:t>
            </a:r>
          </a:p>
          <a:p>
            <a:pPr algn="l">
              <a:buFont typeface="Wingdings" pitchFamily="2" charset="2"/>
              <a:buChar char="§"/>
            </a:pPr>
            <a:endParaRPr lang="en-US" sz="1800" dirty="0"/>
          </a:p>
          <a:p>
            <a:pPr algn="l">
              <a:buFont typeface="Wingdings" pitchFamily="2" charset="2"/>
              <a:buChar char="§"/>
            </a:pPr>
            <a:r>
              <a:rPr lang="en-US" sz="1700" dirty="0"/>
              <a:t>A misinterpretation of a brain tumor can cause major complications and </a:t>
            </a:r>
            <a:r>
              <a:rPr lang="en-US" sz="1700" dirty="0" smtClean="0"/>
              <a:t>decrease a patient’s </a:t>
            </a:r>
            <a:r>
              <a:rPr lang="en-US" sz="1700" dirty="0"/>
              <a:t>chances of </a:t>
            </a:r>
            <a:r>
              <a:rPr lang="en-US" sz="1700" dirty="0" smtClean="0"/>
              <a:t>survival.</a:t>
            </a:r>
            <a:r>
              <a:rPr lang="en-US" sz="1200" dirty="0" smtClean="0"/>
              <a:t>[3]</a:t>
            </a:r>
            <a:endParaRPr lang="en-US" sz="1700" dirty="0" smtClean="0"/>
          </a:p>
          <a:p>
            <a:pPr algn="l">
              <a:buFont typeface="Wingdings" pitchFamily="2" charset="2"/>
              <a:buChar char="§"/>
            </a:pPr>
            <a:endParaRPr lang="en-US" sz="1800" dirty="0"/>
          </a:p>
          <a:p>
            <a:pPr>
              <a:buFont typeface="Wingdings" pitchFamily="2" charset="2"/>
              <a:buChar char="§"/>
            </a:pPr>
            <a:endParaRPr lang="en-US" sz="2000" dirty="0"/>
          </a:p>
          <a:p>
            <a:pPr>
              <a:buFont typeface="Wingdings" pitchFamily="2" charset="2"/>
              <a:buChar char="§"/>
            </a:pPr>
            <a:endParaRPr lang="en-US" dirty="0"/>
          </a:p>
        </p:txBody>
      </p:sp>
    </p:spTree>
    <p:extLst>
      <p:ext uri="{BB962C8B-B14F-4D97-AF65-F5344CB8AC3E}">
        <p14:creationId xmlns:p14="http://schemas.microsoft.com/office/powerpoint/2010/main" val="4157311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2"/>
          <p:cNvSpPr txBox="1">
            <a:spLocks noGrp="1"/>
          </p:cNvSpPr>
          <p:nvPr>
            <p:ph type="title"/>
          </p:nvPr>
        </p:nvSpPr>
        <p:spPr>
          <a:xfrm>
            <a:off x="619714" y="139336"/>
            <a:ext cx="7717500" cy="572700"/>
          </a:xfrm>
          <a:prstGeom prst="rect">
            <a:avLst/>
          </a:prstGeom>
        </p:spPr>
        <p:txBody>
          <a:bodyPr spcFirstLastPara="1" wrap="square" lIns="91425" tIns="91425" rIns="91425" bIns="91425" anchor="t" anchorCtr="0">
            <a:noAutofit/>
          </a:bodyPr>
          <a:lstStyle/>
          <a:p>
            <a:pPr lvl="0"/>
            <a:r>
              <a:rPr lang="en-US" sz="2800" dirty="0">
                <a:latin typeface="Andalus" pitchFamily="18" charset="-78"/>
                <a:cs typeface="Andalus" pitchFamily="18" charset="-78"/>
              </a:rPr>
              <a:t>The Importance of Early Detection Of Tumor</a:t>
            </a:r>
            <a:r>
              <a:rPr lang="en-US" dirty="0"/>
              <a:t/>
            </a:r>
            <a:br>
              <a:rPr lang="en-US" dirty="0"/>
            </a:br>
            <a:endParaRPr dirty="0"/>
          </a:p>
        </p:txBody>
      </p:sp>
      <p:sp>
        <p:nvSpPr>
          <p:cNvPr id="509" name="Google Shape;509;p42"/>
          <p:cNvSpPr txBox="1"/>
          <p:nvPr/>
        </p:nvSpPr>
        <p:spPr>
          <a:xfrm>
            <a:off x="5281594" y="1305225"/>
            <a:ext cx="2783700" cy="36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dirty="0">
              <a:solidFill>
                <a:schemeClr val="dk1"/>
              </a:solidFill>
              <a:latin typeface="Albert Sans"/>
              <a:ea typeface="Albert Sans"/>
              <a:cs typeface="Albert Sans"/>
              <a:sym typeface="Albert Sans"/>
            </a:endParaRPr>
          </a:p>
        </p:txBody>
      </p:sp>
      <p:sp>
        <p:nvSpPr>
          <p:cNvPr id="510" name="Google Shape;510;p42"/>
          <p:cNvSpPr txBox="1"/>
          <p:nvPr/>
        </p:nvSpPr>
        <p:spPr>
          <a:xfrm>
            <a:off x="5281594" y="3584818"/>
            <a:ext cx="2783700" cy="36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dirty="0">
              <a:solidFill>
                <a:schemeClr val="dk1"/>
              </a:solidFill>
              <a:latin typeface="Albert Sans"/>
              <a:ea typeface="Albert Sans"/>
              <a:cs typeface="Albert Sans"/>
              <a:sym typeface="Albert Sans"/>
            </a:endParaRPr>
          </a:p>
        </p:txBody>
      </p:sp>
      <p:sp>
        <p:nvSpPr>
          <p:cNvPr id="514" name="Google Shape;514;p42"/>
          <p:cNvSpPr txBox="1"/>
          <p:nvPr/>
        </p:nvSpPr>
        <p:spPr>
          <a:xfrm>
            <a:off x="4675202" y="1166414"/>
            <a:ext cx="2783700" cy="548700"/>
          </a:xfrm>
          <a:prstGeom prst="rect">
            <a:avLst/>
          </a:prstGeom>
          <a:noFill/>
          <a:ln>
            <a:noFill/>
          </a:ln>
        </p:spPr>
        <p:txBody>
          <a:bodyPr spcFirstLastPara="1" wrap="square" lIns="91425" tIns="91425" rIns="91425" bIns="91425" anchor="t" anchorCtr="0">
            <a:noAutofit/>
          </a:bodyPr>
          <a:lstStyle/>
          <a:p>
            <a:pPr marL="285750" lvl="0" indent="-285750">
              <a:buClr>
                <a:schemeClr val="accent2"/>
              </a:buClr>
              <a:buFont typeface="Wingdings" pitchFamily="2" charset="2"/>
              <a:buChar char="Ø"/>
            </a:pPr>
            <a:r>
              <a:rPr lang="en-US" sz="1350" dirty="0">
                <a:solidFill>
                  <a:schemeClr val="dk1"/>
                </a:solidFill>
                <a:latin typeface="Barlow"/>
                <a:ea typeface="Barlow"/>
                <a:cs typeface="Barlow"/>
                <a:sym typeface="Barlow"/>
              </a:rPr>
              <a:t>The initial detection of malignant region always helps in early diagnosis of an affected person which is one of the factors for reducing death.</a:t>
            </a:r>
          </a:p>
        </p:txBody>
      </p:sp>
      <p:sp>
        <p:nvSpPr>
          <p:cNvPr id="515" name="Google Shape;515;p42"/>
          <p:cNvSpPr txBox="1"/>
          <p:nvPr/>
        </p:nvSpPr>
        <p:spPr>
          <a:xfrm>
            <a:off x="4675202" y="3795500"/>
            <a:ext cx="2783700" cy="548700"/>
          </a:xfrm>
          <a:prstGeom prst="rect">
            <a:avLst/>
          </a:prstGeom>
          <a:noFill/>
          <a:ln>
            <a:noFill/>
          </a:ln>
        </p:spPr>
        <p:txBody>
          <a:bodyPr spcFirstLastPara="1" wrap="square" lIns="91425" tIns="91425" rIns="91425" bIns="91425" anchor="t" anchorCtr="0">
            <a:noAutofit/>
          </a:bodyPr>
          <a:lstStyle/>
          <a:p>
            <a:pPr marL="285750" lvl="0" indent="-285750">
              <a:buClr>
                <a:schemeClr val="accent2"/>
              </a:buClr>
              <a:buFont typeface="Wingdings" pitchFamily="2" charset="2"/>
              <a:buChar char="Ø"/>
            </a:pPr>
            <a:r>
              <a:rPr lang="en-US" sz="1350" dirty="0">
                <a:solidFill>
                  <a:schemeClr val="dk1"/>
                </a:solidFill>
                <a:latin typeface="Barlow"/>
                <a:ea typeface="Barlow"/>
                <a:cs typeface="Barlow"/>
                <a:sym typeface="Barlow"/>
              </a:rPr>
              <a:t>Earlier detection is vital because lesions in earlier stages are more likely curable.</a:t>
            </a:r>
          </a:p>
        </p:txBody>
      </p:sp>
      <p:sp>
        <p:nvSpPr>
          <p:cNvPr id="516" name="Google Shape;516;p42"/>
          <p:cNvSpPr txBox="1"/>
          <p:nvPr/>
        </p:nvSpPr>
        <p:spPr>
          <a:xfrm>
            <a:off x="4675202" y="2458296"/>
            <a:ext cx="2783700" cy="548700"/>
          </a:xfrm>
          <a:prstGeom prst="rect">
            <a:avLst/>
          </a:prstGeom>
          <a:noFill/>
          <a:ln>
            <a:noFill/>
          </a:ln>
        </p:spPr>
        <p:txBody>
          <a:bodyPr spcFirstLastPara="1" wrap="square" lIns="91425" tIns="91425" rIns="91425" bIns="91425" anchor="t" anchorCtr="0">
            <a:noAutofit/>
          </a:bodyPr>
          <a:lstStyle/>
          <a:p>
            <a:pPr marL="285750" lvl="0" indent="-285750">
              <a:buClr>
                <a:schemeClr val="accent2"/>
              </a:buClr>
              <a:buFont typeface="Wingdings" pitchFamily="2" charset="2"/>
              <a:buChar char="Ø"/>
            </a:pPr>
            <a:r>
              <a:rPr lang="en-US" sz="1350" dirty="0">
                <a:solidFill>
                  <a:schemeClr val="dk1"/>
                </a:solidFill>
                <a:latin typeface="Barlow"/>
                <a:ea typeface="Barlow"/>
                <a:cs typeface="Barlow"/>
                <a:sym typeface="Barlow"/>
              </a:rPr>
              <a:t>Detection of cancer, specifically an earlier detection, holds the potential to make a difference in treatment. </a:t>
            </a:r>
          </a:p>
        </p:txBody>
      </p:sp>
      <p:cxnSp>
        <p:nvCxnSpPr>
          <p:cNvPr id="517" name="Google Shape;517;p42"/>
          <p:cNvCxnSpPr>
            <a:stCxn id="518" idx="4"/>
            <a:endCxn id="519" idx="0"/>
          </p:cNvCxnSpPr>
          <p:nvPr/>
        </p:nvCxnSpPr>
        <p:spPr>
          <a:xfrm>
            <a:off x="3587756" y="1805925"/>
            <a:ext cx="0" cy="883221"/>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42"/>
          <p:cNvCxnSpPr>
            <a:stCxn id="519" idx="4"/>
            <a:endCxn id="521" idx="0"/>
          </p:cNvCxnSpPr>
          <p:nvPr/>
        </p:nvCxnSpPr>
        <p:spPr>
          <a:xfrm>
            <a:off x="3587756" y="3324846"/>
            <a:ext cx="0" cy="625672"/>
          </a:xfrm>
          <a:prstGeom prst="straightConnector1">
            <a:avLst/>
          </a:prstGeom>
          <a:noFill/>
          <a:ln w="9525" cap="flat" cmpd="sng">
            <a:solidFill>
              <a:schemeClr val="dk2"/>
            </a:solidFill>
            <a:prstDash val="solid"/>
            <a:round/>
            <a:headEnd type="none" w="med" len="med"/>
            <a:tailEnd type="none" w="med" len="med"/>
          </a:ln>
        </p:spPr>
      </p:cxnSp>
      <p:sp>
        <p:nvSpPr>
          <p:cNvPr id="522" name="Google Shape;522;p42"/>
          <p:cNvSpPr txBox="1"/>
          <p:nvPr/>
        </p:nvSpPr>
        <p:spPr>
          <a:xfrm>
            <a:off x="1078706" y="3006996"/>
            <a:ext cx="2826900" cy="365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dirty="0">
              <a:solidFill>
                <a:schemeClr val="dk1"/>
              </a:solidFill>
              <a:latin typeface="Albert Sans"/>
              <a:ea typeface="Albert Sans"/>
              <a:cs typeface="Albert Sans"/>
              <a:sym typeface="Albert Sans"/>
            </a:endParaRPr>
          </a:p>
        </p:txBody>
      </p:sp>
      <p:sp>
        <p:nvSpPr>
          <p:cNvPr id="518" name="Google Shape;518;p42"/>
          <p:cNvSpPr/>
          <p:nvPr/>
        </p:nvSpPr>
        <p:spPr>
          <a:xfrm>
            <a:off x="3269906" y="1170225"/>
            <a:ext cx="635700" cy="635700"/>
          </a:xfrm>
          <a:prstGeom prst="ellipse">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dk2"/>
                </a:solidFill>
                <a:latin typeface="Albert Sans"/>
                <a:ea typeface="Albert Sans"/>
                <a:cs typeface="Albert Sans"/>
                <a:sym typeface="Albert Sans"/>
              </a:rPr>
              <a:t>01</a:t>
            </a:r>
            <a:endParaRPr sz="2000" dirty="0">
              <a:solidFill>
                <a:schemeClr val="dk2"/>
              </a:solidFill>
              <a:latin typeface="Albert Sans"/>
              <a:ea typeface="Albert Sans"/>
              <a:cs typeface="Albert Sans"/>
              <a:sym typeface="Albert Sans"/>
            </a:endParaRPr>
          </a:p>
        </p:txBody>
      </p:sp>
      <p:sp>
        <p:nvSpPr>
          <p:cNvPr id="519" name="Google Shape;519;p42"/>
          <p:cNvSpPr/>
          <p:nvPr/>
        </p:nvSpPr>
        <p:spPr>
          <a:xfrm>
            <a:off x="3269906" y="2689146"/>
            <a:ext cx="635700" cy="635700"/>
          </a:xfrm>
          <a:prstGeom prst="ellipse">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dirty="0">
                <a:solidFill>
                  <a:schemeClr val="dk2"/>
                </a:solidFill>
                <a:latin typeface="Albert Sans"/>
                <a:ea typeface="Albert Sans"/>
                <a:cs typeface="Albert Sans"/>
                <a:sym typeface="Albert Sans"/>
              </a:rPr>
              <a:t>02</a:t>
            </a:r>
            <a:endParaRPr sz="2000" dirty="0">
              <a:solidFill>
                <a:schemeClr val="dk2"/>
              </a:solidFill>
              <a:latin typeface="Albert Sans"/>
              <a:ea typeface="Albert Sans"/>
              <a:cs typeface="Albert Sans"/>
              <a:sym typeface="Albert Sans"/>
            </a:endParaRPr>
          </a:p>
        </p:txBody>
      </p:sp>
      <p:sp>
        <p:nvSpPr>
          <p:cNvPr id="521" name="Google Shape;521;p42"/>
          <p:cNvSpPr/>
          <p:nvPr/>
        </p:nvSpPr>
        <p:spPr>
          <a:xfrm>
            <a:off x="3269906" y="3950518"/>
            <a:ext cx="635700" cy="635700"/>
          </a:xfrm>
          <a:prstGeom prst="ellipse">
            <a:avLst/>
          </a:prstGeom>
          <a:no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dk2"/>
                </a:solidFill>
                <a:latin typeface="Albert Sans"/>
                <a:ea typeface="Albert Sans"/>
                <a:cs typeface="Albert Sans"/>
                <a:sym typeface="Albert Sans"/>
              </a:rPr>
              <a:t>03</a:t>
            </a:r>
            <a:endParaRPr sz="2000" dirty="0">
              <a:solidFill>
                <a:schemeClr val="dk2"/>
              </a:solidFill>
              <a:latin typeface="Albert Sans"/>
              <a:ea typeface="Albert Sans"/>
              <a:cs typeface="Albert Sans"/>
              <a:sym typeface="Albert Sans"/>
            </a:endParaRPr>
          </a:p>
        </p:txBody>
      </p:sp>
      <p:pic>
        <p:nvPicPr>
          <p:cNvPr id="30" name="Google Shape;988;p66"/>
          <p:cNvPicPr preferRelativeResize="0"/>
          <p:nvPr/>
        </p:nvPicPr>
        <p:blipFill>
          <a:blip r:embed="rId3">
            <a:alphaModFix/>
          </a:blip>
          <a:stretch>
            <a:fillRect/>
          </a:stretch>
        </p:blipFill>
        <p:spPr>
          <a:xfrm>
            <a:off x="724614" y="2044933"/>
            <a:ext cx="1767542" cy="1592749"/>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subTitle" idx="13"/>
          </p:nvPr>
        </p:nvSpPr>
        <p:spPr>
          <a:xfrm>
            <a:off x="1" y="2358019"/>
            <a:ext cx="3046112" cy="537300"/>
          </a:xfrm>
        </p:spPr>
        <p:txBody>
          <a:bodyPr/>
          <a:lstStyle/>
          <a:p>
            <a:pPr marL="425450" indent="-285750">
              <a:buFont typeface="Wingdings" pitchFamily="2" charset="2"/>
              <a:buChar char="q"/>
            </a:pPr>
            <a:r>
              <a:rPr lang="en-US" sz="1800" dirty="0" smtClean="0"/>
              <a:t>Computed</a:t>
            </a:r>
            <a:endParaRPr lang="en-US" sz="1800" dirty="0"/>
          </a:p>
          <a:p>
            <a:r>
              <a:rPr lang="en-US" sz="1800" dirty="0"/>
              <a:t>Tomography (CT)</a:t>
            </a:r>
          </a:p>
        </p:txBody>
      </p:sp>
      <p:sp>
        <p:nvSpPr>
          <p:cNvPr id="13" name="Subtitle 12"/>
          <p:cNvSpPr>
            <a:spLocks noGrp="1"/>
          </p:cNvSpPr>
          <p:nvPr>
            <p:ph type="subTitle" idx="14"/>
          </p:nvPr>
        </p:nvSpPr>
        <p:spPr>
          <a:xfrm>
            <a:off x="2857852" y="2325746"/>
            <a:ext cx="3320717" cy="537300"/>
          </a:xfrm>
        </p:spPr>
        <p:txBody>
          <a:bodyPr/>
          <a:lstStyle/>
          <a:p>
            <a:pPr marL="425450" indent="-285750">
              <a:buFont typeface="Wingdings" pitchFamily="2" charset="2"/>
              <a:buChar char="q"/>
            </a:pPr>
            <a:r>
              <a:rPr lang="en-US" sz="1800" dirty="0" smtClean="0"/>
              <a:t>Magnetic Resonance </a:t>
            </a:r>
            <a:r>
              <a:rPr lang="en-US" sz="1800" dirty="0"/>
              <a:t>Imaging (MRI</a:t>
            </a:r>
            <a:r>
              <a:rPr lang="en-US" dirty="0"/>
              <a:t>)</a:t>
            </a:r>
          </a:p>
        </p:txBody>
      </p:sp>
      <p:sp>
        <p:nvSpPr>
          <p:cNvPr id="14" name="Title 13"/>
          <p:cNvSpPr>
            <a:spLocks noGrp="1"/>
          </p:cNvSpPr>
          <p:nvPr>
            <p:ph type="title" idx="15"/>
          </p:nvPr>
        </p:nvSpPr>
        <p:spPr/>
        <p:txBody>
          <a:bodyPr/>
          <a:lstStyle/>
          <a:p>
            <a:r>
              <a:rPr lang="en-US" sz="2800" dirty="0">
                <a:latin typeface="Andalus" pitchFamily="18" charset="-78"/>
                <a:cs typeface="Andalus" pitchFamily="18" charset="-78"/>
              </a:rPr>
              <a:t>The most common modalities that are utilized to analyze the tumor in the brain are</a:t>
            </a:r>
            <a:r>
              <a:rPr lang="en-US" sz="2800" dirty="0" smtClean="0">
                <a:latin typeface="Andalus" pitchFamily="18" charset="-78"/>
                <a:cs typeface="Andalus" pitchFamily="18" charset="-78"/>
              </a:rPr>
              <a:t>:</a:t>
            </a:r>
            <a:endParaRPr lang="en-US" sz="2800" dirty="0"/>
          </a:p>
        </p:txBody>
      </p:sp>
      <p:sp>
        <p:nvSpPr>
          <p:cNvPr id="17" name="Subtitle 16"/>
          <p:cNvSpPr>
            <a:spLocks noGrp="1"/>
          </p:cNvSpPr>
          <p:nvPr>
            <p:ph type="subTitle" idx="18"/>
          </p:nvPr>
        </p:nvSpPr>
        <p:spPr>
          <a:xfrm>
            <a:off x="6043727" y="2267994"/>
            <a:ext cx="3100273" cy="537300"/>
          </a:xfrm>
        </p:spPr>
        <p:txBody>
          <a:bodyPr/>
          <a:lstStyle/>
          <a:p>
            <a:pPr>
              <a:buFont typeface="Wingdings" pitchFamily="2" charset="2"/>
              <a:buChar char="q"/>
            </a:pPr>
            <a:r>
              <a:rPr lang="en-US" sz="1800" dirty="0" smtClean="0"/>
              <a:t>Positron </a:t>
            </a:r>
            <a:r>
              <a:rPr lang="en-US" sz="1800" dirty="0"/>
              <a:t>Emission Tomography (PET)</a:t>
            </a:r>
          </a:p>
        </p:txBody>
      </p:sp>
    </p:spTree>
    <p:extLst>
      <p:ext uri="{BB962C8B-B14F-4D97-AF65-F5344CB8AC3E}">
        <p14:creationId xmlns:p14="http://schemas.microsoft.com/office/powerpoint/2010/main" val="2767984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8327" y="0"/>
            <a:ext cx="1745673" cy="5143500"/>
          </a:xfrm>
          <a:prstGeom prst="rect">
            <a:avLst/>
          </a:prstGeom>
        </p:spPr>
      </p:pic>
      <p:sp>
        <p:nvSpPr>
          <p:cNvPr id="3" name="TextBox 2"/>
          <p:cNvSpPr txBox="1"/>
          <p:nvPr/>
        </p:nvSpPr>
        <p:spPr>
          <a:xfrm>
            <a:off x="155864" y="332509"/>
            <a:ext cx="6431972" cy="430887"/>
          </a:xfrm>
          <a:prstGeom prst="rect">
            <a:avLst/>
          </a:prstGeom>
          <a:noFill/>
        </p:spPr>
        <p:txBody>
          <a:bodyPr wrap="square" rtlCol="0">
            <a:spAutoFit/>
          </a:bodyPr>
          <a:lstStyle/>
          <a:p>
            <a:r>
              <a:rPr lang="en-US" sz="2200" b="1" dirty="0">
                <a:solidFill>
                  <a:schemeClr val="accent1"/>
                </a:solidFill>
                <a:latin typeface="Andalus" pitchFamily="18" charset="-78"/>
                <a:cs typeface="Andalus" pitchFamily="18" charset="-78"/>
              </a:rPr>
              <a:t>The importance of magnetic resonance imaging (MRI)</a:t>
            </a:r>
          </a:p>
        </p:txBody>
      </p:sp>
      <p:sp>
        <p:nvSpPr>
          <p:cNvPr id="4" name="TextBox 3"/>
          <p:cNvSpPr txBox="1"/>
          <p:nvPr/>
        </p:nvSpPr>
        <p:spPr>
          <a:xfrm>
            <a:off x="155864" y="872836"/>
            <a:ext cx="7096991" cy="4616648"/>
          </a:xfrm>
          <a:prstGeom prst="rect">
            <a:avLst/>
          </a:prstGeom>
          <a:noFill/>
        </p:spPr>
        <p:txBody>
          <a:bodyPr wrap="square" rtlCol="0">
            <a:spAutoFit/>
          </a:bodyPr>
          <a:lstStyle/>
          <a:p>
            <a:r>
              <a:rPr lang="en-US" sz="1600" dirty="0">
                <a:solidFill>
                  <a:schemeClr val="accent1"/>
                </a:solidFill>
                <a:latin typeface="Albert Sans" charset="0"/>
              </a:rPr>
              <a:t>Brain Magnetic Resonance (MRI) is a very familiar medical activity that is used for analysis and diagnosis of many neurological diseases like</a:t>
            </a:r>
            <a:r>
              <a:rPr lang="en-US" sz="1600" dirty="0" smtClean="0">
                <a:solidFill>
                  <a:schemeClr val="accent1"/>
                </a:solidFill>
                <a:latin typeface="Albert Sans" charset="0"/>
              </a:rPr>
              <a:t>:</a:t>
            </a:r>
          </a:p>
          <a:p>
            <a:endParaRPr lang="en-US" sz="1600" dirty="0" smtClean="0">
              <a:solidFill>
                <a:schemeClr val="accent2"/>
              </a:solidFill>
            </a:endParaRPr>
          </a:p>
          <a:p>
            <a:pPr marL="285750" indent="-285750">
              <a:buFont typeface="Wingdings" pitchFamily="2" charset="2"/>
              <a:buChar char="q"/>
            </a:pPr>
            <a:endParaRPr lang="en-US" sz="1600" dirty="0" smtClean="0">
              <a:solidFill>
                <a:schemeClr val="accent2"/>
              </a:solidFill>
            </a:endParaRPr>
          </a:p>
          <a:p>
            <a:pPr marL="285750" indent="-285750">
              <a:buClr>
                <a:schemeClr val="accent1"/>
              </a:buClr>
              <a:buFont typeface="Wingdings" pitchFamily="2" charset="2"/>
              <a:buChar char="q"/>
            </a:pPr>
            <a:r>
              <a:rPr lang="en-US" sz="1600" dirty="0" smtClean="0">
                <a:solidFill>
                  <a:schemeClr val="accent2"/>
                </a:solidFill>
              </a:rPr>
              <a:t>Brain </a:t>
            </a:r>
            <a:r>
              <a:rPr lang="en-US" sz="1600" dirty="0">
                <a:solidFill>
                  <a:schemeClr val="accent2"/>
                </a:solidFill>
              </a:rPr>
              <a:t>tumor</a:t>
            </a:r>
            <a:r>
              <a:rPr lang="en-US" sz="1600" dirty="0" smtClean="0">
                <a:solidFill>
                  <a:schemeClr val="accent2"/>
                </a:solidFill>
              </a:rPr>
              <a:t>.</a:t>
            </a:r>
          </a:p>
          <a:p>
            <a:endParaRPr lang="en-US" sz="1600" dirty="0">
              <a:solidFill>
                <a:schemeClr val="accent2"/>
              </a:solidFill>
            </a:endParaRPr>
          </a:p>
          <a:p>
            <a:pPr marL="285750" indent="-285750">
              <a:buClr>
                <a:schemeClr val="accent1"/>
              </a:buClr>
              <a:buFont typeface="Wingdings" pitchFamily="2" charset="2"/>
              <a:buChar char="q"/>
            </a:pPr>
            <a:r>
              <a:rPr lang="en-US" sz="1600" dirty="0">
                <a:solidFill>
                  <a:schemeClr val="accent2"/>
                </a:solidFill>
              </a:rPr>
              <a:t>spinal cord tumor.</a:t>
            </a:r>
          </a:p>
          <a:p>
            <a:endParaRPr lang="en-US" sz="1600" dirty="0">
              <a:solidFill>
                <a:schemeClr val="accent2"/>
              </a:solidFill>
            </a:endParaRPr>
          </a:p>
          <a:p>
            <a:pPr marL="285750" indent="-285750">
              <a:buClr>
                <a:schemeClr val="accent1"/>
              </a:buClr>
              <a:buFont typeface="Wingdings" pitchFamily="2" charset="2"/>
              <a:buChar char="q"/>
            </a:pPr>
            <a:r>
              <a:rPr lang="en-US" sz="1600" dirty="0" smtClean="0">
                <a:solidFill>
                  <a:schemeClr val="accent2"/>
                </a:solidFill>
              </a:rPr>
              <a:t>Torn </a:t>
            </a:r>
            <a:r>
              <a:rPr lang="en-US" sz="1600" dirty="0">
                <a:solidFill>
                  <a:schemeClr val="accent2"/>
                </a:solidFill>
              </a:rPr>
              <a:t>joint ligaments</a:t>
            </a:r>
            <a:r>
              <a:rPr lang="en-US" sz="1600" dirty="0" smtClean="0">
                <a:solidFill>
                  <a:schemeClr val="accent2"/>
                </a:solidFill>
              </a:rPr>
              <a:t>.</a:t>
            </a:r>
          </a:p>
          <a:p>
            <a:pPr marL="285750" indent="-285750">
              <a:buClr>
                <a:schemeClr val="accent1"/>
              </a:buClr>
              <a:buFont typeface="Wingdings" pitchFamily="2" charset="2"/>
              <a:buChar char="q"/>
            </a:pPr>
            <a:endParaRPr lang="en-US" sz="1600" dirty="0">
              <a:solidFill>
                <a:schemeClr val="accent2"/>
              </a:solidFill>
            </a:endParaRPr>
          </a:p>
          <a:p>
            <a:pPr>
              <a:buClr>
                <a:schemeClr val="accent1"/>
              </a:buClr>
            </a:pPr>
            <a:endParaRPr lang="en-US" sz="1600" dirty="0" smtClean="0">
              <a:solidFill>
                <a:schemeClr val="accent2"/>
              </a:solidFill>
            </a:endParaRPr>
          </a:p>
          <a:p>
            <a:pPr>
              <a:buClr>
                <a:schemeClr val="accent1"/>
              </a:buClr>
            </a:pPr>
            <a:r>
              <a:rPr lang="en-US" sz="1800" dirty="0">
                <a:solidFill>
                  <a:schemeClr val="accent4"/>
                </a:solidFill>
                <a:latin typeface="Andalus" pitchFamily="18" charset="-78"/>
                <a:cs typeface="Andalus" pitchFamily="18" charset="-78"/>
              </a:rPr>
              <a:t>For tumor detection, radiologists have extensively exploited the medical imaging technique. Because of its astronomical nature, MRI is the most chosen technology for brain malignancies among the current modalities.</a:t>
            </a:r>
          </a:p>
          <a:p>
            <a:pPr>
              <a:buClr>
                <a:schemeClr val="accent1"/>
              </a:buClr>
            </a:pPr>
            <a:endParaRPr lang="en-US" sz="1600" dirty="0">
              <a:solidFill>
                <a:schemeClr val="accent2"/>
              </a:solidFill>
            </a:endParaRPr>
          </a:p>
          <a:p>
            <a:endParaRPr lang="en-US" sz="1600" dirty="0">
              <a:solidFill>
                <a:schemeClr val="accent2"/>
              </a:solidFill>
            </a:endParaRPr>
          </a:p>
          <a:p>
            <a:endParaRPr lang="en-US" sz="1600" dirty="0">
              <a:solidFill>
                <a:schemeClr val="accent1"/>
              </a:solidFill>
              <a:latin typeface="Albert Sans" charset="0"/>
            </a:endParaRPr>
          </a:p>
          <a:p>
            <a:pPr marL="285750" indent="-285750">
              <a:buFont typeface="Wingdings" pitchFamily="2" charset="2"/>
              <a:buChar char="Ø"/>
            </a:pPr>
            <a:endParaRPr lang="en-US" sz="1600" dirty="0">
              <a:solidFill>
                <a:schemeClr val="accent1"/>
              </a:solidFill>
              <a:latin typeface="Albert Sans" charset="0"/>
            </a:endParaRPr>
          </a:p>
        </p:txBody>
      </p:sp>
    </p:spTree>
    <p:extLst>
      <p:ext uri="{BB962C8B-B14F-4D97-AF65-F5344CB8AC3E}">
        <p14:creationId xmlns:p14="http://schemas.microsoft.com/office/powerpoint/2010/main" val="390379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Neuronal Synapse Case Report by Slidesgo">
  <a:themeElements>
    <a:clrScheme name="Simple Light">
      <a:dk1>
        <a:srgbClr val="F1F6FF"/>
      </a:dk1>
      <a:lt1>
        <a:srgbClr val="0D2635"/>
      </a:lt1>
      <a:dk2>
        <a:srgbClr val="5492FF"/>
      </a:dk2>
      <a:lt2>
        <a:srgbClr val="000000"/>
      </a:lt2>
      <a:accent1>
        <a:srgbClr val="FFFFFF"/>
      </a:accent1>
      <a:accent2>
        <a:srgbClr val="FFFFFF"/>
      </a:accent2>
      <a:accent3>
        <a:srgbClr val="FFFFFF"/>
      </a:accent3>
      <a:accent4>
        <a:srgbClr val="FFFFFF"/>
      </a:accent4>
      <a:accent5>
        <a:srgbClr val="FFFFFF"/>
      </a:accent5>
      <a:accent6>
        <a:srgbClr val="FFFFFF"/>
      </a:accent6>
      <a:hlink>
        <a:srgbClr val="F1F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1957</TotalTime>
  <Words>1747</Words>
  <Application>Microsoft Office PowerPoint</Application>
  <PresentationFormat>On-screen Show (16:9)</PresentationFormat>
  <Paragraphs>239</Paragraphs>
  <Slides>46</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Andalus</vt:lpstr>
      <vt:lpstr>Be Vietnam Pro</vt:lpstr>
      <vt:lpstr>Albert Sans</vt:lpstr>
      <vt:lpstr>Fascinate Inline</vt:lpstr>
      <vt:lpstr>Barlow</vt:lpstr>
      <vt:lpstr>Milonga</vt:lpstr>
      <vt:lpstr>Aldhabi</vt:lpstr>
      <vt:lpstr>Aparajita</vt:lpstr>
      <vt:lpstr>Forte</vt:lpstr>
      <vt:lpstr>Verdana</vt:lpstr>
      <vt:lpstr>Wingdings</vt:lpstr>
      <vt:lpstr>Neuronal Synapse Case Report by Slidesgo</vt:lpstr>
      <vt:lpstr>A Convolutional Neural Network Classifier ResNet50 and VGG-19 for MRI-based brain tumor detection</vt:lpstr>
      <vt:lpstr>Our Team     Reem Atef Abd Eltwab  Rasha Hamdy Abd Elsattar  Doaa Mohamed Sayed  Esraa Mohamed Abd Elghany   </vt:lpstr>
      <vt:lpstr>01</vt:lpstr>
      <vt:lpstr>Brain Tumor Definition </vt:lpstr>
      <vt:lpstr>According to American Cancer Society</vt:lpstr>
      <vt:lpstr>Brain tumor traditional diagnosing problem </vt:lpstr>
      <vt:lpstr>The Importance of Early Detection Of Tumor </vt:lpstr>
      <vt:lpstr>The most common modalities that are utilized to analyze the tumor in the brain are:</vt:lpstr>
      <vt:lpstr>PowerPoint Presentation</vt:lpstr>
      <vt:lpstr>Contributions of this work</vt:lpstr>
      <vt:lpstr>Contributions of this work con.</vt:lpstr>
      <vt:lpstr>The Deep Learning (DL)</vt:lpstr>
      <vt:lpstr>Convolutional neural network (CNN) </vt:lpstr>
      <vt:lpstr>PowerPoint Presentation</vt:lpstr>
      <vt:lpstr> Pre-trained Resnet50</vt:lpstr>
      <vt:lpstr>PowerPoint Presentation</vt:lpstr>
      <vt:lpstr>PowerPoint Presentation</vt:lpstr>
      <vt:lpstr>This research focuses on the early diagnosis of brain tumors using Convolutional Neural Networks (CNNs) to improve the accuracy of state-of-the-art diagnoses.   The proposed CNN is trained on abenchmark dataset, BR35H, which contains brain tumor MRIs.  To enhance accuracy, we combined the VGG-19 pre-trained model with the Residual Neural Network (ResNet-50), resulting in a high-quality performance.   This combined model achieved an impressive accuracy rate of 99.75%.   The development of these techniques could greatly assist clinicians specializing in the early detection of brain tumors</vt:lpstr>
      <vt:lpstr>Our Dataset </vt:lpstr>
      <vt:lpstr> Proposed Model</vt:lpstr>
      <vt:lpstr>RESULTS AND DISCUSSION</vt:lpstr>
      <vt:lpstr>RESULTS AND DISCUSSION Con.</vt:lpstr>
      <vt:lpstr>RESULTS AND DISCUSSION Con.</vt:lpstr>
      <vt:lpstr>RESULTS AND DISCUSSION Con.</vt:lpstr>
      <vt:lpstr>Conclusion</vt:lpstr>
      <vt:lpstr>Our Application</vt:lpstr>
      <vt:lpstr>We have applied our model as an application so that it is easy to use for the radiologist, as he only uploads the image and the application shows the result, whether the image contains a tumor or not.</vt:lpstr>
      <vt:lpstr>Frontend : </vt:lpstr>
      <vt:lpstr>Home Page:</vt:lpstr>
      <vt:lpstr>Login Page:</vt:lpstr>
      <vt:lpstr>Upload Image:</vt:lpstr>
      <vt:lpstr>Choose Image:</vt:lpstr>
      <vt:lpstr>After choosing image :</vt:lpstr>
      <vt:lpstr>Prediction page :</vt:lpstr>
      <vt:lpstr>Prediction page :</vt:lpstr>
      <vt:lpstr>Prediction page :</vt:lpstr>
      <vt:lpstr>Prediction page :</vt:lpstr>
      <vt:lpstr>Prediction page :</vt:lpstr>
      <vt:lpstr>Prediction page :</vt:lpstr>
      <vt:lpstr>Prediction page :</vt:lpstr>
      <vt:lpstr>Prediction page :</vt:lpstr>
      <vt:lpstr>Model-Accuracy page :</vt:lpstr>
      <vt:lpstr>Model-Accuracy page :</vt:lpstr>
      <vt:lpstr>Model-Accuracy page :</vt:lpstr>
      <vt:lpstr>Referances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Convolutional Neural Network Classifier ResNet50 and VGG-19 for MRI-based brain tumor detection</dc:title>
  <cp:lastModifiedBy>Elite</cp:lastModifiedBy>
  <cp:revision>63</cp:revision>
  <dcterms:modified xsi:type="dcterms:W3CDTF">2023-07-04T20:10:36Z</dcterms:modified>
</cp:coreProperties>
</file>